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6858000" cx="12192000"/>
  <p:notesSz cx="6858000" cy="9144000"/>
  <p:embeddedFontLst>
    <p:embeddedFont>
      <p:font typeface="Nunito SemiBold"/>
      <p:regular r:id="rId80"/>
      <p:bold r:id="rId81"/>
      <p:italic r:id="rId82"/>
      <p:boldItalic r:id="rId83"/>
    </p:embeddedFont>
    <p:embeddedFont>
      <p:font typeface="Nunit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5DB945-188A-4F8A-B848-9A80A6BBAF21}">
  <a:tblStyle styleId="{065DB945-188A-4F8A-B848-9A80A6BBAF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Nunito-regular.fntdata"/><Relationship Id="rId83" Type="http://schemas.openxmlformats.org/officeDocument/2006/relationships/font" Target="fonts/NunitoSemiBold-boldItalic.fntdata"/><Relationship Id="rId42" Type="http://schemas.openxmlformats.org/officeDocument/2006/relationships/slide" Target="slides/slide37.xml"/><Relationship Id="rId86" Type="http://schemas.openxmlformats.org/officeDocument/2006/relationships/font" Target="fonts/Nunito-italic.fntdata"/><Relationship Id="rId41" Type="http://schemas.openxmlformats.org/officeDocument/2006/relationships/slide" Target="slides/slide36.xml"/><Relationship Id="rId85" Type="http://schemas.openxmlformats.org/officeDocument/2006/relationships/font" Target="fonts/Nunito-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Nunito-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NunitoSemiBold-regular.fntdata"/><Relationship Id="rId82" Type="http://schemas.openxmlformats.org/officeDocument/2006/relationships/font" Target="fonts/NunitoSemiBold-italic.fntdata"/><Relationship Id="rId81" Type="http://schemas.openxmlformats.org/officeDocument/2006/relationships/font" Target="fonts/Nunito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b70d32e50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7" name="Google Shape;247;gdb70d32e50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b70d32e50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6" name="Google Shape;266;gdb70d32e50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b70d32e50_0_1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gdb70d32e50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b70d32e50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4" name="Google Shape;304;gdb70d32e50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b70d32e50_0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2" name="Google Shape;312;gdb70d32e50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b70d32e50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2" name="Google Shape;332;gdb70d32e50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b70d32e50_0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0" name="Google Shape;340;gdb70d32e50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d95ffbffc9_0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8" name="Google Shape;348;gd95ffbffc9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95ffbffc9_0_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6" name="Google Shape;356;gd95ffbffc9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95ffbffc9_0_2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gd95ffbffc9_0_2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95ffbffc9_0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gd95ffbffc9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95ffbffc9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1" name="Google Shape;391;gd95ffbffc9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d95ffbffc9_0_1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9" name="Google Shape;399;gd95ffbffc9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95ffbffc9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7" name="Google Shape;417;gd95ffbffc9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95ffbffc9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5" name="Google Shape;425;gd95ffbffc9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95ffbffc9_0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3" name="Google Shape;433;gd95ffbffc9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95ffbffc9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5" name="Google Shape;455;gd95ffbffc9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d95ffbffc9_0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3" name="Google Shape;463;gd95ffbffc9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b70d32e50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1" name="Google Shape;471;gdb70d32e50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95ffbffc9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9" name="Google Shape;479;gd95ffbffc9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2ca5392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d82ca539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95ffbffc9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7" name="Google Shape;487;gd95ffbffc9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95ffbffc9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5" name="Google Shape;495;gd95ffbffc9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95ffbffc9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3" name="Google Shape;503;gd95ffbffc9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95ffbffc9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1" name="Google Shape;511;gd95ffbffc9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d2f88c64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9" name="Google Shape;519;gdd2f88c64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dd2f88c64b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7" name="Google Shape;527;gdd2f88c64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dd2f88c64b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5" name="Google Shape;535;gdd2f88c64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d2f88c64b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3" name="Google Shape;543;gdd2f88c64b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f9a903be5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1" name="Google Shape;551;gdf9a903be5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df9a903be5_0_1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9" name="Google Shape;559;gdf9a903be5_0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62dd1a0b4_0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2" name="Google Shape;182;gd62dd1a0b4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df9a903be5_0_1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7" name="Google Shape;567;gdf9a903be5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f9a903be5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5" name="Google Shape;575;gdf9a903be5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df9a903be5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3" name="Google Shape;583;gdf9a903be5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f9a903be5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1" name="Google Shape;591;gdf9a903be5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f9a903be5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9" name="Google Shape;599;gdf9a903be5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df9a903be5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7" name="Google Shape;607;gdf9a903be5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df9a903be5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5" name="Google Shape;615;gdf9a903be5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df9a903be5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3" name="Google Shape;623;gdf9a903be5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f9a903be5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1" name="Google Shape;631;gdf9a903be5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df9a903be5_0_1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9" name="Google Shape;639;gdf9a903be5_0_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82ca5392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0" name="Google Shape;190;gd82ca5392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df9a903be5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7" name="Google Shape;647;gdf9a903be5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f9a903be5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5" name="Google Shape;655;gdf9a903be5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df9a903be5_0_2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3" name="Google Shape;663;gdf9a903be5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df9a903be5_0_2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1" name="Google Shape;671;gdf9a903be5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df9a903be5_0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79" name="Google Shape;679;gdf9a903be5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df9a903be5_0_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7" name="Google Shape;687;gdf9a903be5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df9a903be5_0_2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95" name="Google Shape;695;gdf9a903be5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df9a903be5_0_2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3" name="Google Shape;703;gdf9a903be5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f9a903be5_0_2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1" name="Google Shape;711;gdf9a903be5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f9a903be5_0_2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9" name="Google Shape;719;gdf9a903be5_0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7adf52ca9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 name="Google Shape;198;gd7adf52ca9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df9a903be5_0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7" name="Google Shape;727;gdf9a903be5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d6b9a44265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5" name="Google Shape;735;gd6b9a4426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d62dd1a0b4_0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8" name="Google Shape;758;gd62dd1a0b4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dd1799e3d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66" name="Google Shape;766;gdd1799e3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d62dd1a0b4_0_4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5" name="Google Shape;775;gd62dd1a0b4_0_4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d62dd1a0b4_0_3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3" name="Google Shape;783;gd62dd1a0b4_0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dd1799e3d1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0" name="Google Shape;800;gdd1799e3d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62dd1a0b4_0_3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8" name="Google Shape;808;gd62dd1a0b4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d9254ba84d_1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6" name="Google Shape;816;gd9254ba84d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d62dd1a0b4_0_3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4" name="Google Shape;824;gd62dd1a0b4_0_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62dd1a0b4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d62dd1a0b4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df9a903be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34" name="Google Shape;834;gdf9a903be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df9a903be5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42" name="Google Shape;842;gdf9a903be5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df9a903be5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0" name="Google Shape;850;gdf9a903be5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df9a903be5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58" name="Google Shape;858;gdf9a903be5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6" name="Google Shape;86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7adf52ca9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d7adf52ca9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b70d32e50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9" name="Google Shape;239;gdb70d32e50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2021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a:t>
            </a:r>
            <a:r>
              <a:rPr lang="en-US" sz="1000">
                <a:solidFill>
                  <a:schemeClr val="lt1"/>
                </a:solidFill>
                <a:latin typeface="Nunito"/>
                <a:ea typeface="Nunito"/>
                <a:cs typeface="Nunito"/>
                <a:sym typeface="Nunito"/>
              </a:rPr>
              <a:t>21</a:t>
            </a:r>
            <a:r>
              <a:rPr b="0" lang="en-US" sz="1000">
                <a:solidFill>
                  <a:schemeClr val="lt1"/>
                </a:solidFill>
                <a:latin typeface="Nunito"/>
                <a:ea typeface="Nunito"/>
                <a:cs typeface="Nunito"/>
                <a:sym typeface="Nunito"/>
              </a:rPr>
              <a:t>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21 </a:t>
            </a:r>
            <a:r>
              <a:rPr b="0" lang="en-US" sz="1000">
                <a:solidFill>
                  <a:schemeClr val="dk1"/>
                </a:solidFill>
                <a:latin typeface="Nunito"/>
                <a:ea typeface="Nunito"/>
                <a:cs typeface="Nunito"/>
                <a:sym typeface="Nunito"/>
              </a:rPr>
              <a:t>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21</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21</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play.google.com/store/apps/details?id=x1Trackmaster.x1Trackmaster&amp;hl=en_US&amp;gl=U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2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hyperlink" Target="https://kokonetworks.atlassian.net/l/c/qPTKF1uw" TargetMode="External"/><Relationship Id="rId5" Type="http://schemas.openxmlformats.org/officeDocument/2006/relationships/hyperlink" Target="https://kokonetworks.atlassian.net/l/c/H1K0pQoZ"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25.png"/><Relationship Id="rId9"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hyperlink" Target="https://kokonetworks.atlassian.net/l/c/WTwaUYJE" TargetMode="External"/><Relationship Id="rId5" Type="http://schemas.openxmlformats.org/officeDocument/2006/relationships/hyperlink" Target="https://kokonetworks.atlassian.net/l/c/WJJLQkho"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hyperlink" Target="https://docs.google.com/presentation/d/108wZwjozNGt-6OJEACHBlkuB9HXs129Xkm3GnK7Ha4w/edit#slide=id.p1" TargetMode="External"/><Relationship Id="rId9" Type="http://schemas.openxmlformats.org/officeDocument/2006/relationships/hyperlink" Target="https://docs.google.com/document/d/19YT9JyRO-G-F3K-U738_L42N2797vPjWup8pVJ5kYXU/edit#heading=h.nzrb0rwgdy5e" TargetMode="External"/><Relationship Id="rId5" Type="http://schemas.openxmlformats.org/officeDocument/2006/relationships/hyperlink" Target="https://docs.google.com/presentation/d/1F84vJSUDA5XJsMBrcWlomtL19j9Bfbehg6GeVsjCbjc/edit#slide=id.g7ee775eb8b_0_32" TargetMode="External"/><Relationship Id="rId6" Type="http://schemas.openxmlformats.org/officeDocument/2006/relationships/hyperlink" Target="https://docs.google.com/presentation/d/1-HJRjqDHBR8BHMkXJPABhjoa3RJmUBdGc5tayX0Mnos/edit#slide=id.p1" TargetMode="External"/><Relationship Id="rId7" Type="http://schemas.openxmlformats.org/officeDocument/2006/relationships/hyperlink" Target="https://docs.google.com/spreadsheets/d/13d1i92JWbIbJbZ0gg8RFP6jarK7pa8XG8x3dvlYyqo4/edit#gid=0" TargetMode="External"/><Relationship Id="rId8" Type="http://schemas.openxmlformats.org/officeDocument/2006/relationships/hyperlink" Target="https://docs.google.com/spreadsheets/d/1S4VzHTZIVsqI0SeMHIF815PiP_qs7nEEnhMmHeKKtwU/edit#gid=392169179"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 Id="rId3" Type="http://schemas.openxmlformats.org/officeDocument/2006/relationships/hyperlink" Target="mailto:k.nyawallow@kokonetwork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Mobile App Strategy</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0" name="Google Shape;250;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(Deployment)</a:t>
            </a:r>
            <a:endParaRPr/>
          </a:p>
        </p:txBody>
      </p:sp>
      <p:sp>
        <p:nvSpPr>
          <p:cNvPr id="251" name="Google Shape;251;p28"/>
          <p:cNvSpPr txBox="1"/>
          <p:nvPr>
            <p:ph idx="1" type="subTitle"/>
          </p:nvPr>
        </p:nvSpPr>
        <p:spPr>
          <a:xfrm>
            <a:off x="458725" y="1332473"/>
            <a:ext cx="11274600" cy="2640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1. 	AGENT SHOP INSPECTION:</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This is done in order to ascertain that the applicant shop conforms with KOKO requirements for KP installation. These requirements include:</a:t>
            </a:r>
            <a:endParaRPr sz="1600"/>
          </a:p>
          <a:p>
            <a:pPr indent="-330200" lvl="0" marL="457200" rtl="0" algn="l">
              <a:lnSpc>
                <a:spcPct val="100000"/>
              </a:lnSpc>
              <a:spcBef>
                <a:spcPts val="0"/>
              </a:spcBef>
              <a:spcAft>
                <a:spcPts val="0"/>
              </a:spcAft>
              <a:buSzPts val="1600"/>
              <a:buAutoNum type="arabicPeriod"/>
            </a:pPr>
            <a:r>
              <a:rPr lang="en-US" sz="1600"/>
              <a:t>Shop safety preparations</a:t>
            </a:r>
            <a:endParaRPr sz="1600"/>
          </a:p>
          <a:p>
            <a:pPr indent="-330200" lvl="0" marL="457200" rtl="0" algn="l">
              <a:lnSpc>
                <a:spcPct val="100000"/>
              </a:lnSpc>
              <a:spcBef>
                <a:spcPts val="0"/>
              </a:spcBef>
              <a:spcAft>
                <a:spcPts val="0"/>
              </a:spcAft>
              <a:buSzPts val="1600"/>
              <a:buAutoNum type="arabicPeriod"/>
            </a:pPr>
            <a:r>
              <a:rPr lang="en-US" sz="1600"/>
              <a:t>KP location</a:t>
            </a:r>
            <a:endParaRPr sz="1600"/>
          </a:p>
          <a:p>
            <a:pPr indent="-330200" lvl="0" marL="457200" rtl="0" algn="l">
              <a:lnSpc>
                <a:spcPct val="100000"/>
              </a:lnSpc>
              <a:spcBef>
                <a:spcPts val="0"/>
              </a:spcBef>
              <a:spcAft>
                <a:spcPts val="0"/>
              </a:spcAft>
              <a:buSzPts val="1600"/>
              <a:buAutoNum type="arabicPeriod"/>
            </a:pPr>
            <a:r>
              <a:rPr lang="en-US" sz="1600"/>
              <a:t>Refill box location</a:t>
            </a:r>
            <a:endParaRPr sz="1600"/>
          </a:p>
          <a:p>
            <a:pPr indent="-330200" lvl="0" marL="457200" rtl="0" algn="l">
              <a:lnSpc>
                <a:spcPct val="100000"/>
              </a:lnSpc>
              <a:spcBef>
                <a:spcPts val="0"/>
              </a:spcBef>
              <a:spcAft>
                <a:spcPts val="0"/>
              </a:spcAft>
              <a:buSzPts val="1600"/>
              <a:buAutoNum type="arabicPeriod"/>
            </a:pPr>
            <a:r>
              <a:rPr lang="en-US" sz="1600"/>
              <a:t>Micro-tanker parking availability</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Inspection workflow:</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252" name="Google Shape;252;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253" name="Google Shape;253;p28"/>
          <p:cNvGrpSpPr/>
          <p:nvPr/>
        </p:nvGrpSpPr>
        <p:grpSpPr>
          <a:xfrm>
            <a:off x="1264863" y="4151725"/>
            <a:ext cx="9662325" cy="1823600"/>
            <a:chOff x="664600" y="4864225"/>
            <a:chExt cx="9662325" cy="1823600"/>
          </a:xfrm>
        </p:grpSpPr>
        <p:sp>
          <p:nvSpPr>
            <p:cNvPr id="254" name="Google Shape;254;p28"/>
            <p:cNvSpPr/>
            <p:nvPr/>
          </p:nvSpPr>
          <p:spPr>
            <a:xfrm>
              <a:off x="664600"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Agent inspection</a:t>
              </a:r>
              <a:r>
                <a:rPr lang="en-US">
                  <a:solidFill>
                    <a:schemeClr val="lt1"/>
                  </a:solidFill>
                  <a:latin typeface="Nunito"/>
                  <a:ea typeface="Nunito"/>
                  <a:cs typeface="Nunito"/>
                  <a:sym typeface="Nunito"/>
                </a:rPr>
                <a:t> planning</a:t>
              </a:r>
              <a:endParaRPr>
                <a:solidFill>
                  <a:schemeClr val="lt1"/>
                </a:solidFill>
                <a:latin typeface="Nunito"/>
                <a:ea typeface="Nunito"/>
                <a:cs typeface="Nunito"/>
                <a:sym typeface="Nunito"/>
              </a:endParaRPr>
            </a:p>
          </p:txBody>
        </p:sp>
        <p:sp>
          <p:nvSpPr>
            <p:cNvPr id="255" name="Google Shape;255;p28"/>
            <p:cNvSpPr/>
            <p:nvPr/>
          </p:nvSpPr>
          <p:spPr>
            <a:xfrm>
              <a:off x="3305675"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Inspection team visits Agent shop</a:t>
              </a:r>
              <a:endParaRPr>
                <a:solidFill>
                  <a:schemeClr val="lt1"/>
                </a:solidFill>
                <a:latin typeface="Nunito"/>
                <a:ea typeface="Nunito"/>
                <a:cs typeface="Nunito"/>
                <a:sym typeface="Nunito"/>
              </a:endParaRPr>
            </a:p>
          </p:txBody>
        </p:sp>
        <p:cxnSp>
          <p:nvCxnSpPr>
            <p:cNvPr id="256" name="Google Shape;256;p28"/>
            <p:cNvCxnSpPr>
              <a:stCxn id="254" idx="3"/>
              <a:endCxn id="255" idx="1"/>
            </p:cNvCxnSpPr>
            <p:nvPr/>
          </p:nvCxnSpPr>
          <p:spPr>
            <a:xfrm>
              <a:off x="2403700" y="5295475"/>
              <a:ext cx="902100" cy="0"/>
            </a:xfrm>
            <a:prstGeom prst="straightConnector1">
              <a:avLst/>
            </a:prstGeom>
            <a:noFill/>
            <a:ln cap="flat" cmpd="sng" w="19050">
              <a:solidFill>
                <a:srgbClr val="31538F"/>
              </a:solidFill>
              <a:prstDash val="solid"/>
              <a:round/>
              <a:headEnd len="med" w="med" type="none"/>
              <a:tailEnd len="med" w="med" type="triangle"/>
            </a:ln>
          </p:spPr>
        </p:cxnSp>
        <p:sp>
          <p:nvSpPr>
            <p:cNvPr id="257" name="Google Shape;257;p28"/>
            <p:cNvSpPr/>
            <p:nvPr/>
          </p:nvSpPr>
          <p:spPr>
            <a:xfrm>
              <a:off x="664600" y="5837625"/>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Inspection </a:t>
              </a:r>
              <a:r>
                <a:rPr lang="en-US" sz="1200">
                  <a:latin typeface="Nunito"/>
                  <a:ea typeface="Nunito"/>
                  <a:cs typeface="Nunito"/>
                  <a:sym typeface="Nunito"/>
                </a:rPr>
                <a:t>planning is done on Google sheets</a:t>
              </a:r>
              <a:endParaRPr sz="1200">
                <a:latin typeface="Nunito"/>
                <a:ea typeface="Nunito"/>
                <a:cs typeface="Nunito"/>
                <a:sym typeface="Nunito"/>
              </a:endParaRPr>
            </a:p>
          </p:txBody>
        </p:sp>
        <p:sp>
          <p:nvSpPr>
            <p:cNvPr id="258" name="Google Shape;258;p28"/>
            <p:cNvSpPr/>
            <p:nvPr/>
          </p:nvSpPr>
          <p:spPr>
            <a:xfrm>
              <a:off x="5946750" y="5837625"/>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Agent shop data captured </a:t>
              </a:r>
              <a:r>
                <a:rPr lang="en-US" sz="1200">
                  <a:latin typeface="Nunito"/>
                  <a:ea typeface="Nunito"/>
                  <a:cs typeface="Nunito"/>
                  <a:sym typeface="Nunito"/>
                </a:rPr>
                <a:t> using Google forms</a:t>
              </a:r>
              <a:endParaRPr sz="1200">
                <a:latin typeface="Nunito"/>
                <a:ea typeface="Nunito"/>
                <a:cs typeface="Nunito"/>
                <a:sym typeface="Nunito"/>
              </a:endParaRPr>
            </a:p>
          </p:txBody>
        </p:sp>
        <p:sp>
          <p:nvSpPr>
            <p:cNvPr id="259" name="Google Shape;259;p28"/>
            <p:cNvSpPr/>
            <p:nvPr/>
          </p:nvSpPr>
          <p:spPr>
            <a:xfrm>
              <a:off x="5946750"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Agent shop data captured</a:t>
              </a:r>
              <a:endParaRPr>
                <a:solidFill>
                  <a:schemeClr val="lt1"/>
                </a:solidFill>
                <a:latin typeface="Nunito"/>
                <a:ea typeface="Nunito"/>
                <a:cs typeface="Nunito"/>
                <a:sym typeface="Nunito"/>
              </a:endParaRPr>
            </a:p>
          </p:txBody>
        </p:sp>
        <p:sp>
          <p:nvSpPr>
            <p:cNvPr id="260" name="Google Shape;260;p28"/>
            <p:cNvSpPr/>
            <p:nvPr/>
          </p:nvSpPr>
          <p:spPr>
            <a:xfrm>
              <a:off x="8587825"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Analysis done to determine qualification</a:t>
              </a:r>
              <a:endParaRPr>
                <a:solidFill>
                  <a:schemeClr val="lt1"/>
                </a:solidFill>
                <a:latin typeface="Nunito"/>
                <a:ea typeface="Nunito"/>
                <a:cs typeface="Nunito"/>
                <a:sym typeface="Nunito"/>
              </a:endParaRPr>
            </a:p>
          </p:txBody>
        </p:sp>
        <p:sp>
          <p:nvSpPr>
            <p:cNvPr id="261" name="Google Shape;261;p28"/>
            <p:cNvSpPr/>
            <p:nvPr/>
          </p:nvSpPr>
          <p:spPr>
            <a:xfrm>
              <a:off x="8587825" y="5837625"/>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Agent shop qualification done using Google sheets</a:t>
              </a:r>
              <a:endParaRPr sz="1200">
                <a:latin typeface="Nunito"/>
                <a:ea typeface="Nunito"/>
                <a:cs typeface="Nunito"/>
                <a:sym typeface="Nunito"/>
              </a:endParaRPr>
            </a:p>
          </p:txBody>
        </p:sp>
        <p:cxnSp>
          <p:nvCxnSpPr>
            <p:cNvPr id="262" name="Google Shape;262;p28"/>
            <p:cNvCxnSpPr/>
            <p:nvPr/>
          </p:nvCxnSpPr>
          <p:spPr>
            <a:xfrm>
              <a:off x="5044713" y="5295475"/>
              <a:ext cx="902100" cy="0"/>
            </a:xfrm>
            <a:prstGeom prst="straightConnector1">
              <a:avLst/>
            </a:prstGeom>
            <a:noFill/>
            <a:ln cap="flat" cmpd="sng" w="19050">
              <a:solidFill>
                <a:srgbClr val="31538F"/>
              </a:solidFill>
              <a:prstDash val="solid"/>
              <a:round/>
              <a:headEnd len="med" w="med" type="none"/>
              <a:tailEnd len="med" w="med" type="triangle"/>
            </a:ln>
          </p:spPr>
        </p:cxnSp>
        <p:cxnSp>
          <p:nvCxnSpPr>
            <p:cNvPr id="263" name="Google Shape;263;p28"/>
            <p:cNvCxnSpPr/>
            <p:nvPr/>
          </p:nvCxnSpPr>
          <p:spPr>
            <a:xfrm>
              <a:off x="7685838" y="5295475"/>
              <a:ext cx="902100" cy="0"/>
            </a:xfrm>
            <a:prstGeom prst="straightConnector1">
              <a:avLst/>
            </a:prstGeom>
            <a:noFill/>
            <a:ln cap="flat" cmpd="sng" w="19050">
              <a:solidFill>
                <a:srgbClr val="31538F"/>
              </a:solidFill>
              <a:prstDash val="solid"/>
              <a:round/>
              <a:headEnd len="med" w="med" type="none"/>
              <a:tailEnd len="med" w="med" type="triangle"/>
            </a:ln>
          </p:spPr>
        </p:cxn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69" name="Google Shape;269;p2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(Deployment)</a:t>
            </a:r>
            <a:endParaRPr/>
          </a:p>
        </p:txBody>
      </p:sp>
      <p:sp>
        <p:nvSpPr>
          <p:cNvPr id="270" name="Google Shape;270;p29"/>
          <p:cNvSpPr txBox="1"/>
          <p:nvPr>
            <p:ph idx="1" type="subTitle"/>
          </p:nvPr>
        </p:nvSpPr>
        <p:spPr>
          <a:xfrm>
            <a:off x="458725" y="1332475"/>
            <a:ext cx="11274600" cy="261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2</a:t>
            </a:r>
            <a:r>
              <a:rPr b="1" lang="en-US" sz="1600"/>
              <a:t>. 	CIVIL WORKS: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This is performed by either KOKO staff or using contractors. The purpose of this is to prepare the Agent shop for KP installation. </a:t>
            </a:r>
            <a:r>
              <a:rPr lang="en-US" sz="1600"/>
              <a:t>Responsibilities</a:t>
            </a:r>
            <a:r>
              <a:rPr lang="en-US" sz="1600"/>
              <a:t> include:</a:t>
            </a:r>
            <a:endParaRPr sz="1600"/>
          </a:p>
          <a:p>
            <a:pPr indent="-330200" lvl="0" marL="457200" rtl="0" algn="l">
              <a:lnSpc>
                <a:spcPct val="100000"/>
              </a:lnSpc>
              <a:spcBef>
                <a:spcPts val="0"/>
              </a:spcBef>
              <a:spcAft>
                <a:spcPts val="0"/>
              </a:spcAft>
              <a:buSzPts val="1600"/>
              <a:buAutoNum type="arabicPeriod"/>
            </a:pPr>
            <a:r>
              <a:rPr lang="en-US" sz="1600"/>
              <a:t>Mounting the L frame</a:t>
            </a:r>
            <a:endParaRPr sz="1600"/>
          </a:p>
          <a:p>
            <a:pPr indent="-330200" lvl="0" marL="457200" rtl="0" algn="l">
              <a:lnSpc>
                <a:spcPct val="100000"/>
              </a:lnSpc>
              <a:spcBef>
                <a:spcPts val="0"/>
              </a:spcBef>
              <a:spcAft>
                <a:spcPts val="0"/>
              </a:spcAft>
              <a:buSzPts val="1600"/>
              <a:buAutoNum type="arabicPeriod"/>
            </a:pPr>
            <a:r>
              <a:rPr lang="en-US" sz="1600"/>
              <a:t>Mounting the refill box bracket</a:t>
            </a:r>
            <a:endParaRPr sz="1600"/>
          </a:p>
          <a:p>
            <a:pPr indent="-330200" lvl="0" marL="457200" rtl="0" algn="l">
              <a:lnSpc>
                <a:spcPct val="100000"/>
              </a:lnSpc>
              <a:spcBef>
                <a:spcPts val="0"/>
              </a:spcBef>
              <a:spcAft>
                <a:spcPts val="0"/>
              </a:spcAft>
              <a:buSzPts val="1600"/>
              <a:buAutoNum type="arabicPeriod"/>
            </a:pPr>
            <a:r>
              <a:rPr lang="en-US" sz="1600"/>
              <a:t>Route power to KP location</a:t>
            </a:r>
            <a:endParaRPr sz="1600"/>
          </a:p>
          <a:p>
            <a:pPr indent="-330200" lvl="0" marL="457200" rtl="0" algn="l">
              <a:lnSpc>
                <a:spcPct val="100000"/>
              </a:lnSpc>
              <a:spcBef>
                <a:spcPts val="0"/>
              </a:spcBef>
              <a:spcAft>
                <a:spcPts val="0"/>
              </a:spcAft>
              <a:buSzPts val="1600"/>
              <a:buAutoNum type="arabicPeriod"/>
            </a:pPr>
            <a:r>
              <a:rPr lang="en-US" sz="1600"/>
              <a:t>Create space for KP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Civil works workflow:</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271" name="Google Shape;271;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272" name="Google Shape;272;p29"/>
          <p:cNvGrpSpPr/>
          <p:nvPr/>
        </p:nvGrpSpPr>
        <p:grpSpPr>
          <a:xfrm>
            <a:off x="1264863" y="4151725"/>
            <a:ext cx="9662325" cy="1823600"/>
            <a:chOff x="664600" y="4864225"/>
            <a:chExt cx="9662325" cy="1823600"/>
          </a:xfrm>
        </p:grpSpPr>
        <p:sp>
          <p:nvSpPr>
            <p:cNvPr id="273" name="Google Shape;273;p29"/>
            <p:cNvSpPr/>
            <p:nvPr/>
          </p:nvSpPr>
          <p:spPr>
            <a:xfrm>
              <a:off x="664600"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Civil works planning</a:t>
              </a:r>
              <a:endParaRPr>
                <a:solidFill>
                  <a:schemeClr val="lt1"/>
                </a:solidFill>
                <a:latin typeface="Nunito"/>
                <a:ea typeface="Nunito"/>
                <a:cs typeface="Nunito"/>
                <a:sym typeface="Nunito"/>
              </a:endParaRPr>
            </a:p>
          </p:txBody>
        </p:sp>
        <p:sp>
          <p:nvSpPr>
            <p:cNvPr id="274" name="Google Shape;274;p29"/>
            <p:cNvSpPr/>
            <p:nvPr/>
          </p:nvSpPr>
          <p:spPr>
            <a:xfrm>
              <a:off x="3305675"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KOKO/contractor performs civil work at Agent shop</a:t>
              </a:r>
              <a:endParaRPr>
                <a:solidFill>
                  <a:schemeClr val="lt1"/>
                </a:solidFill>
                <a:latin typeface="Nunito"/>
                <a:ea typeface="Nunito"/>
                <a:cs typeface="Nunito"/>
                <a:sym typeface="Nunito"/>
              </a:endParaRPr>
            </a:p>
          </p:txBody>
        </p:sp>
        <p:cxnSp>
          <p:nvCxnSpPr>
            <p:cNvPr id="275" name="Google Shape;275;p29"/>
            <p:cNvCxnSpPr>
              <a:stCxn id="273" idx="3"/>
              <a:endCxn id="274" idx="1"/>
            </p:cNvCxnSpPr>
            <p:nvPr/>
          </p:nvCxnSpPr>
          <p:spPr>
            <a:xfrm>
              <a:off x="2403700" y="5295475"/>
              <a:ext cx="902100" cy="0"/>
            </a:xfrm>
            <a:prstGeom prst="straightConnector1">
              <a:avLst/>
            </a:prstGeom>
            <a:noFill/>
            <a:ln cap="flat" cmpd="sng" w="19050">
              <a:solidFill>
                <a:srgbClr val="31538F"/>
              </a:solidFill>
              <a:prstDash val="solid"/>
              <a:round/>
              <a:headEnd len="med" w="med" type="none"/>
              <a:tailEnd len="med" w="med" type="triangle"/>
            </a:ln>
          </p:spPr>
        </p:cxnSp>
        <p:sp>
          <p:nvSpPr>
            <p:cNvPr id="276" name="Google Shape;276;p29"/>
            <p:cNvSpPr/>
            <p:nvPr/>
          </p:nvSpPr>
          <p:spPr>
            <a:xfrm>
              <a:off x="664600" y="5837625"/>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Civil works </a:t>
              </a:r>
              <a:r>
                <a:rPr lang="en-US" sz="1200">
                  <a:latin typeface="Nunito"/>
                  <a:ea typeface="Nunito"/>
                  <a:cs typeface="Nunito"/>
                  <a:sym typeface="Nunito"/>
                </a:rPr>
                <a:t>planning is done on Google sheets</a:t>
              </a:r>
              <a:endParaRPr sz="1200">
                <a:latin typeface="Nunito"/>
                <a:ea typeface="Nunito"/>
                <a:cs typeface="Nunito"/>
                <a:sym typeface="Nunito"/>
              </a:endParaRPr>
            </a:p>
          </p:txBody>
        </p:sp>
        <p:sp>
          <p:nvSpPr>
            <p:cNvPr id="277" name="Google Shape;277;p29"/>
            <p:cNvSpPr/>
            <p:nvPr/>
          </p:nvSpPr>
          <p:spPr>
            <a:xfrm>
              <a:off x="5946750" y="5837625"/>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QA team performs quality checks using Google forms</a:t>
              </a:r>
              <a:endParaRPr sz="1200">
                <a:latin typeface="Nunito"/>
                <a:ea typeface="Nunito"/>
                <a:cs typeface="Nunito"/>
                <a:sym typeface="Nunito"/>
              </a:endParaRPr>
            </a:p>
          </p:txBody>
        </p:sp>
        <p:sp>
          <p:nvSpPr>
            <p:cNvPr id="278" name="Google Shape;278;p29"/>
            <p:cNvSpPr/>
            <p:nvPr/>
          </p:nvSpPr>
          <p:spPr>
            <a:xfrm>
              <a:off x="5946750"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QA team performs quality check on civil works</a:t>
              </a:r>
              <a:endParaRPr>
                <a:solidFill>
                  <a:schemeClr val="lt1"/>
                </a:solidFill>
                <a:latin typeface="Nunito"/>
                <a:ea typeface="Nunito"/>
                <a:cs typeface="Nunito"/>
                <a:sym typeface="Nunito"/>
              </a:endParaRPr>
            </a:p>
          </p:txBody>
        </p:sp>
        <p:sp>
          <p:nvSpPr>
            <p:cNvPr id="279" name="Google Shape;279;p29"/>
            <p:cNvSpPr/>
            <p:nvPr/>
          </p:nvSpPr>
          <p:spPr>
            <a:xfrm>
              <a:off x="8587825"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Reporting on QA is done</a:t>
              </a:r>
              <a:endParaRPr>
                <a:solidFill>
                  <a:schemeClr val="lt1"/>
                </a:solidFill>
                <a:latin typeface="Nunito"/>
                <a:ea typeface="Nunito"/>
                <a:cs typeface="Nunito"/>
                <a:sym typeface="Nunito"/>
              </a:endParaRPr>
            </a:p>
          </p:txBody>
        </p:sp>
        <p:sp>
          <p:nvSpPr>
            <p:cNvPr id="280" name="Google Shape;280;p29"/>
            <p:cNvSpPr/>
            <p:nvPr/>
          </p:nvSpPr>
          <p:spPr>
            <a:xfrm>
              <a:off x="8587825" y="5837625"/>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QA reporting is </a:t>
              </a:r>
              <a:r>
                <a:rPr lang="en-US" sz="1200">
                  <a:latin typeface="Nunito"/>
                  <a:ea typeface="Nunito"/>
                  <a:cs typeface="Nunito"/>
                  <a:sym typeface="Nunito"/>
                </a:rPr>
                <a:t> done using Google sheets</a:t>
              </a:r>
              <a:endParaRPr sz="1200">
                <a:latin typeface="Nunito"/>
                <a:ea typeface="Nunito"/>
                <a:cs typeface="Nunito"/>
                <a:sym typeface="Nunito"/>
              </a:endParaRPr>
            </a:p>
          </p:txBody>
        </p:sp>
        <p:cxnSp>
          <p:nvCxnSpPr>
            <p:cNvPr id="281" name="Google Shape;281;p29"/>
            <p:cNvCxnSpPr/>
            <p:nvPr/>
          </p:nvCxnSpPr>
          <p:spPr>
            <a:xfrm>
              <a:off x="5044713" y="5295475"/>
              <a:ext cx="902100" cy="0"/>
            </a:xfrm>
            <a:prstGeom prst="straightConnector1">
              <a:avLst/>
            </a:prstGeom>
            <a:noFill/>
            <a:ln cap="flat" cmpd="sng" w="19050">
              <a:solidFill>
                <a:srgbClr val="31538F"/>
              </a:solidFill>
              <a:prstDash val="solid"/>
              <a:round/>
              <a:headEnd len="med" w="med" type="none"/>
              <a:tailEnd len="med" w="med" type="triangle"/>
            </a:ln>
          </p:spPr>
        </p:cxnSp>
        <p:cxnSp>
          <p:nvCxnSpPr>
            <p:cNvPr id="282" name="Google Shape;282;p29"/>
            <p:cNvCxnSpPr/>
            <p:nvPr/>
          </p:nvCxnSpPr>
          <p:spPr>
            <a:xfrm>
              <a:off x="7685838" y="5295475"/>
              <a:ext cx="902100" cy="0"/>
            </a:xfrm>
            <a:prstGeom prst="straightConnector1">
              <a:avLst/>
            </a:prstGeom>
            <a:noFill/>
            <a:ln cap="flat" cmpd="sng" w="19050">
              <a:solidFill>
                <a:srgbClr val="31538F"/>
              </a:solidFill>
              <a:prstDash val="solid"/>
              <a:round/>
              <a:headEnd len="med" w="med" type="none"/>
              <a:tailEnd len="med" w="med" type="triangl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88" name="Google Shape;288;p3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(Deployment)</a:t>
            </a:r>
            <a:endParaRPr/>
          </a:p>
        </p:txBody>
      </p:sp>
      <p:sp>
        <p:nvSpPr>
          <p:cNvPr id="289" name="Google Shape;289;p30"/>
          <p:cNvSpPr txBox="1"/>
          <p:nvPr>
            <p:ph idx="1" type="subTitle"/>
          </p:nvPr>
        </p:nvSpPr>
        <p:spPr>
          <a:xfrm>
            <a:off x="458725" y="1332474"/>
            <a:ext cx="11274600" cy="122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3</a:t>
            </a:r>
            <a:r>
              <a:rPr b="1" lang="en-US" sz="1600"/>
              <a:t>. 	</a:t>
            </a:r>
            <a:r>
              <a:rPr b="1" lang="en-US" sz="1600"/>
              <a:t>KP INSTALLATION IN AGENT SHOPS:</a:t>
            </a:r>
            <a:endParaRPr b="1" sz="1600"/>
          </a:p>
          <a:p>
            <a:pPr indent="0" lvl="0" marL="0" rtl="0" algn="l">
              <a:lnSpc>
                <a:spcPct val="100000"/>
              </a:lnSpc>
              <a:spcBef>
                <a:spcPts val="0"/>
              </a:spcBef>
              <a:spcAft>
                <a:spcPts val="0"/>
              </a:spcAft>
              <a:buNone/>
            </a:pPr>
            <a:r>
              <a:rPr lang="en-US" sz="1600"/>
              <a:t>Once an Agent shop has been approved for KP installation, the deployment teams carries out the installation.</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KP Installation workflow:</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290" name="Google Shape;290;p3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91" name="Google Shape;291;p30"/>
          <p:cNvSpPr/>
          <p:nvPr/>
        </p:nvSpPr>
        <p:spPr>
          <a:xfrm>
            <a:off x="1264863" y="2912900"/>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KP installation schedule planning</a:t>
            </a:r>
            <a:endParaRPr>
              <a:solidFill>
                <a:schemeClr val="lt1"/>
              </a:solidFill>
              <a:latin typeface="Nunito"/>
              <a:ea typeface="Nunito"/>
              <a:cs typeface="Nunito"/>
              <a:sym typeface="Nunito"/>
            </a:endParaRPr>
          </a:p>
        </p:txBody>
      </p:sp>
      <p:sp>
        <p:nvSpPr>
          <p:cNvPr id="292" name="Google Shape;292;p30"/>
          <p:cNvSpPr/>
          <p:nvPr/>
        </p:nvSpPr>
        <p:spPr>
          <a:xfrm>
            <a:off x="3905938" y="2912900"/>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KP is transported to the</a:t>
            </a:r>
            <a:r>
              <a:rPr lang="en-US">
                <a:solidFill>
                  <a:schemeClr val="lt1"/>
                </a:solidFill>
                <a:latin typeface="Nunito"/>
                <a:ea typeface="Nunito"/>
                <a:cs typeface="Nunito"/>
                <a:sym typeface="Nunito"/>
              </a:rPr>
              <a:t> Agent shop</a:t>
            </a:r>
            <a:endParaRPr>
              <a:solidFill>
                <a:schemeClr val="lt1"/>
              </a:solidFill>
              <a:latin typeface="Nunito"/>
              <a:ea typeface="Nunito"/>
              <a:cs typeface="Nunito"/>
              <a:sym typeface="Nunito"/>
            </a:endParaRPr>
          </a:p>
        </p:txBody>
      </p:sp>
      <p:sp>
        <p:nvSpPr>
          <p:cNvPr id="293" name="Google Shape;293;p30"/>
          <p:cNvSpPr/>
          <p:nvPr/>
        </p:nvSpPr>
        <p:spPr>
          <a:xfrm>
            <a:off x="6547013" y="2912900"/>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Deployment team installs new KP in Agent shop</a:t>
            </a:r>
            <a:endParaRPr>
              <a:solidFill>
                <a:schemeClr val="lt1"/>
              </a:solidFill>
              <a:latin typeface="Nunito"/>
              <a:ea typeface="Nunito"/>
              <a:cs typeface="Nunito"/>
              <a:sym typeface="Nunito"/>
            </a:endParaRPr>
          </a:p>
        </p:txBody>
      </p:sp>
      <p:sp>
        <p:nvSpPr>
          <p:cNvPr id="294" name="Google Shape;294;p30"/>
          <p:cNvSpPr/>
          <p:nvPr/>
        </p:nvSpPr>
        <p:spPr>
          <a:xfrm>
            <a:off x="9188088" y="2912900"/>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Reporting is done</a:t>
            </a:r>
            <a:r>
              <a:rPr lang="en-US">
                <a:solidFill>
                  <a:schemeClr val="lt1"/>
                </a:solidFill>
                <a:latin typeface="Nunito"/>
                <a:ea typeface="Nunito"/>
                <a:cs typeface="Nunito"/>
                <a:sym typeface="Nunito"/>
              </a:rPr>
              <a:t> using Google sheets</a:t>
            </a:r>
            <a:endParaRPr>
              <a:solidFill>
                <a:schemeClr val="lt1"/>
              </a:solidFill>
              <a:latin typeface="Nunito"/>
              <a:ea typeface="Nunito"/>
              <a:cs typeface="Nunito"/>
              <a:sym typeface="Nunito"/>
            </a:endParaRPr>
          </a:p>
        </p:txBody>
      </p:sp>
      <p:cxnSp>
        <p:nvCxnSpPr>
          <p:cNvPr id="295" name="Google Shape;295;p30"/>
          <p:cNvCxnSpPr>
            <a:stCxn id="291" idx="3"/>
            <a:endCxn id="292" idx="1"/>
          </p:cNvCxnSpPr>
          <p:nvPr/>
        </p:nvCxnSpPr>
        <p:spPr>
          <a:xfrm>
            <a:off x="3003963" y="3344150"/>
            <a:ext cx="902100" cy="0"/>
          </a:xfrm>
          <a:prstGeom prst="straightConnector1">
            <a:avLst/>
          </a:prstGeom>
          <a:noFill/>
          <a:ln cap="flat" cmpd="sng" w="19050">
            <a:solidFill>
              <a:srgbClr val="31538F"/>
            </a:solidFill>
            <a:prstDash val="solid"/>
            <a:round/>
            <a:headEnd len="med" w="med" type="none"/>
            <a:tailEnd len="med" w="med" type="triangle"/>
          </a:ln>
        </p:spPr>
      </p:cxnSp>
      <p:cxnSp>
        <p:nvCxnSpPr>
          <p:cNvPr id="296" name="Google Shape;296;p30"/>
          <p:cNvCxnSpPr>
            <a:stCxn id="292" idx="3"/>
            <a:endCxn id="293" idx="1"/>
          </p:cNvCxnSpPr>
          <p:nvPr/>
        </p:nvCxnSpPr>
        <p:spPr>
          <a:xfrm>
            <a:off x="5645038" y="3344150"/>
            <a:ext cx="902100" cy="0"/>
          </a:xfrm>
          <a:prstGeom prst="straightConnector1">
            <a:avLst/>
          </a:prstGeom>
          <a:noFill/>
          <a:ln cap="flat" cmpd="sng" w="19050">
            <a:solidFill>
              <a:srgbClr val="31538F"/>
            </a:solidFill>
            <a:prstDash val="solid"/>
            <a:round/>
            <a:headEnd len="med" w="med" type="none"/>
            <a:tailEnd len="med" w="med" type="triangle"/>
          </a:ln>
        </p:spPr>
      </p:cxnSp>
      <p:cxnSp>
        <p:nvCxnSpPr>
          <p:cNvPr id="297" name="Google Shape;297;p30"/>
          <p:cNvCxnSpPr>
            <a:stCxn id="293" idx="3"/>
            <a:endCxn id="294" idx="1"/>
          </p:cNvCxnSpPr>
          <p:nvPr/>
        </p:nvCxnSpPr>
        <p:spPr>
          <a:xfrm>
            <a:off x="8286113" y="3344150"/>
            <a:ext cx="902100" cy="0"/>
          </a:xfrm>
          <a:prstGeom prst="straightConnector1">
            <a:avLst/>
          </a:prstGeom>
          <a:noFill/>
          <a:ln cap="flat" cmpd="sng" w="19050">
            <a:solidFill>
              <a:srgbClr val="31538F"/>
            </a:solidFill>
            <a:prstDash val="solid"/>
            <a:round/>
            <a:headEnd len="med" w="med" type="none"/>
            <a:tailEnd len="med" w="med" type="triangle"/>
          </a:ln>
        </p:spPr>
      </p:cxnSp>
      <p:sp>
        <p:nvSpPr>
          <p:cNvPr id="298" name="Google Shape;298;p30"/>
          <p:cNvSpPr/>
          <p:nvPr/>
        </p:nvSpPr>
        <p:spPr>
          <a:xfrm>
            <a:off x="1264863" y="3886300"/>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KP installation planning is done on Google sheets</a:t>
            </a:r>
            <a:endParaRPr sz="1200">
              <a:latin typeface="Nunito"/>
              <a:ea typeface="Nunito"/>
              <a:cs typeface="Nunito"/>
              <a:sym typeface="Nunito"/>
            </a:endParaRPr>
          </a:p>
        </p:txBody>
      </p:sp>
      <p:sp>
        <p:nvSpPr>
          <p:cNvPr id="299" name="Google Shape;299;p30"/>
          <p:cNvSpPr/>
          <p:nvPr/>
        </p:nvSpPr>
        <p:spPr>
          <a:xfrm>
            <a:off x="3905938" y="3886300"/>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Driver reports on KP status using Google forms</a:t>
            </a:r>
            <a:endParaRPr sz="1200">
              <a:latin typeface="Nunito"/>
              <a:ea typeface="Nunito"/>
              <a:cs typeface="Nunito"/>
              <a:sym typeface="Nunito"/>
            </a:endParaRPr>
          </a:p>
        </p:txBody>
      </p:sp>
      <p:sp>
        <p:nvSpPr>
          <p:cNvPr id="300" name="Google Shape;300;p30"/>
          <p:cNvSpPr/>
          <p:nvPr/>
        </p:nvSpPr>
        <p:spPr>
          <a:xfrm>
            <a:off x="6547013" y="3886300"/>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Task scheduling and planning  is done using Google sheets</a:t>
            </a:r>
            <a:endParaRPr sz="1200">
              <a:latin typeface="Nunito"/>
              <a:ea typeface="Nunito"/>
              <a:cs typeface="Nunito"/>
              <a:sym typeface="Nunito"/>
            </a:endParaRPr>
          </a:p>
        </p:txBody>
      </p:sp>
      <p:sp>
        <p:nvSpPr>
          <p:cNvPr id="301" name="Google Shape;301;p30"/>
          <p:cNvSpPr/>
          <p:nvPr/>
        </p:nvSpPr>
        <p:spPr>
          <a:xfrm>
            <a:off x="9188088" y="3886300"/>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Daily installation reports done in Google sheets</a:t>
            </a:r>
            <a:endParaRPr sz="12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07" name="Google Shape;307;p3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(Deployment)</a:t>
            </a:r>
            <a:endParaRPr/>
          </a:p>
        </p:txBody>
      </p:sp>
      <p:sp>
        <p:nvSpPr>
          <p:cNvPr id="308" name="Google Shape;308;p31"/>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600"/>
              <a:t>MOBILE APPS IN USE:</a:t>
            </a:r>
            <a:endParaRPr b="1" sz="1600"/>
          </a:p>
          <a:p>
            <a:pPr indent="0" lvl="0" marL="0" rtl="0" algn="l">
              <a:lnSpc>
                <a:spcPct val="100000"/>
              </a:lnSpc>
              <a:spcBef>
                <a:spcPts val="0"/>
              </a:spcBef>
              <a:spcAft>
                <a:spcPts val="0"/>
              </a:spcAft>
              <a:buClr>
                <a:schemeClr val="dk1"/>
              </a:buClr>
              <a:buSzPts val="1100"/>
              <a:buFont typeface="Arial"/>
              <a:buNone/>
            </a:pPr>
            <a:r>
              <a:t/>
            </a:r>
            <a:endParaRPr b="1" sz="1600"/>
          </a:p>
          <a:p>
            <a:pPr indent="0" lvl="0" marL="0" rtl="0" algn="l">
              <a:lnSpc>
                <a:spcPct val="100000"/>
              </a:lnSpc>
              <a:spcBef>
                <a:spcPts val="0"/>
              </a:spcBef>
              <a:spcAft>
                <a:spcPts val="0"/>
              </a:spcAft>
              <a:buClr>
                <a:schemeClr val="dk1"/>
              </a:buClr>
              <a:buSzPts val="1100"/>
              <a:buFont typeface="Arial"/>
              <a:buNone/>
            </a:pPr>
            <a:r>
              <a:rPr lang="en-US" sz="1600"/>
              <a:t>None</a:t>
            </a:r>
            <a:endParaRPr b="1" sz="1600"/>
          </a:p>
          <a:p>
            <a:pPr indent="0" lvl="0" marL="0" rtl="0" algn="l">
              <a:lnSpc>
                <a:spcPct val="100000"/>
              </a:lnSpc>
              <a:spcBef>
                <a:spcPts val="0"/>
              </a:spcBef>
              <a:spcAft>
                <a:spcPts val="0"/>
              </a:spcAft>
              <a:buNone/>
            </a:pPr>
            <a:r>
              <a:t/>
            </a:r>
            <a:endParaRPr b="1" sz="1600"/>
          </a:p>
          <a:p>
            <a:pPr indent="0" lvl="0" marL="0" rtl="0" algn="l">
              <a:lnSpc>
                <a:spcPct val="100000"/>
              </a:lnSpc>
              <a:spcBef>
                <a:spcPts val="0"/>
              </a:spcBef>
              <a:spcAft>
                <a:spcPts val="0"/>
              </a:spcAft>
              <a:buNone/>
            </a:pPr>
            <a:r>
              <a:rPr b="1" lang="en-US" sz="1600"/>
              <a:t>FUNCTIONAL GAPS</a:t>
            </a:r>
            <a:r>
              <a:rPr b="1" lang="en-US" sz="1600"/>
              <a:t>:</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following functional gaps exist in Deployment ops: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Planning for deployment operations is done entirely on Google sheets. This is time intensive and leads to delays in updating data.</a:t>
            </a:r>
            <a:endParaRPr sz="1600"/>
          </a:p>
          <a:p>
            <a:pPr indent="-330200" lvl="0" marL="457200" rtl="0" algn="l">
              <a:lnSpc>
                <a:spcPct val="100000"/>
              </a:lnSpc>
              <a:spcBef>
                <a:spcPts val="0"/>
              </a:spcBef>
              <a:spcAft>
                <a:spcPts val="0"/>
              </a:spcAft>
              <a:buSzPts val="1600"/>
              <a:buAutoNum type="arabicPeriod"/>
            </a:pPr>
            <a:r>
              <a:rPr lang="en-US" sz="1600"/>
              <a:t>QA team for civil works inspections rely on Google forms for reporting. This can be tedious and inefficient as the data is sent to a Google sheet.</a:t>
            </a:r>
            <a:endParaRPr sz="1600"/>
          </a:p>
          <a:p>
            <a:pPr indent="-330200" lvl="0" marL="457200" rtl="0" algn="l">
              <a:lnSpc>
                <a:spcPct val="100000"/>
              </a:lnSpc>
              <a:spcBef>
                <a:spcPts val="0"/>
              </a:spcBef>
              <a:spcAft>
                <a:spcPts val="0"/>
              </a:spcAft>
              <a:buSzPts val="1600"/>
              <a:buAutoNum type="arabicPeriod"/>
            </a:pPr>
            <a:r>
              <a:rPr lang="en-US" sz="1600"/>
              <a:t>Agent shop inspection team have to take photos on their phones and upload them to Google drive before linking them to the relevant agent records in Google sheets. This is time consuming and can also lead to errors when linking to Agent records in the spreadsheet.</a:t>
            </a:r>
            <a:endParaRPr sz="1600"/>
          </a:p>
          <a:p>
            <a:pPr indent="-330200" lvl="0" marL="457200" rtl="0" algn="l">
              <a:lnSpc>
                <a:spcPct val="100000"/>
              </a:lnSpc>
              <a:spcBef>
                <a:spcPts val="0"/>
              </a:spcBef>
              <a:spcAft>
                <a:spcPts val="0"/>
              </a:spcAft>
              <a:buSzPts val="1600"/>
              <a:buAutoNum type="arabicPeriod"/>
            </a:pPr>
            <a:r>
              <a:rPr lang="en-US" sz="1600"/>
              <a:t>There is no direct sharing of data e.g Agent shop and KP data between different teams with related functions e.g. the deployment and inspection teams.</a:t>
            </a:r>
            <a:endParaRPr sz="1600"/>
          </a:p>
          <a:p>
            <a:pPr indent="-330200" lvl="0" marL="457200" rtl="0" algn="l">
              <a:lnSpc>
                <a:spcPct val="100000"/>
              </a:lnSpc>
              <a:spcBef>
                <a:spcPts val="0"/>
              </a:spcBef>
              <a:spcAft>
                <a:spcPts val="0"/>
              </a:spcAft>
              <a:buSzPts val="1600"/>
              <a:buAutoNum type="arabicPeriod"/>
            </a:pPr>
            <a:r>
              <a:rPr lang="en-US" sz="1600"/>
              <a:t>Sprea</a:t>
            </a:r>
            <a:r>
              <a:rPr lang="en-US" sz="1600"/>
              <a:t>dsheet records can easily be tampered with, both intentionally and unintentionally, as there are no user privileges assigned to different user roles.</a:t>
            </a:r>
            <a:endParaRPr sz="1600"/>
          </a:p>
          <a:p>
            <a:pPr indent="-330200" lvl="0" marL="457200" rtl="0" algn="l">
              <a:lnSpc>
                <a:spcPct val="100000"/>
              </a:lnSpc>
              <a:spcBef>
                <a:spcPts val="0"/>
              </a:spcBef>
              <a:spcAft>
                <a:spcPts val="0"/>
              </a:spcAft>
              <a:buSzPts val="1600"/>
              <a:buAutoNum type="arabicPeriod"/>
            </a:pPr>
            <a:r>
              <a:rPr lang="en-US" sz="1600"/>
              <a:t>Reporting from spreadsheets are both tedious and time consuming to conduct.</a:t>
            </a:r>
            <a:endParaRPr sz="1600"/>
          </a:p>
        </p:txBody>
      </p:sp>
      <p:sp>
        <p:nvSpPr>
          <p:cNvPr id="309" name="Google Shape;309;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15" name="Google Shape;315;p3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(Quality)</a:t>
            </a:r>
            <a:endParaRPr/>
          </a:p>
        </p:txBody>
      </p:sp>
      <p:sp>
        <p:nvSpPr>
          <p:cNvPr id="316" name="Google Shape;316;p32"/>
          <p:cNvSpPr txBox="1"/>
          <p:nvPr>
            <p:ph idx="1" type="subTitle"/>
          </p:nvPr>
        </p:nvSpPr>
        <p:spPr>
          <a:xfrm>
            <a:off x="458725" y="1332472"/>
            <a:ext cx="11274600" cy="1948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Quality (calibration) team are responsible for ensuring that KPs are correctly adjusted to dispense fuel correctly. After a KP is installed in an Agent’s shop, it is fueled by the Fuel ops team. After this, the calibration team does adjustments to ensure it is ready to dispense fuel.</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Calibration workflow:</a:t>
            </a:r>
            <a:endParaRPr sz="1600"/>
          </a:p>
          <a:p>
            <a:pPr indent="0" lvl="0" marL="0" rtl="0" algn="l">
              <a:lnSpc>
                <a:spcPct val="100000"/>
              </a:lnSpc>
              <a:spcBef>
                <a:spcPts val="0"/>
              </a:spcBef>
              <a:spcAft>
                <a:spcPts val="0"/>
              </a:spcAft>
              <a:buNone/>
            </a:pPr>
            <a:r>
              <a:t/>
            </a:r>
            <a:endParaRPr sz="1600"/>
          </a:p>
        </p:txBody>
      </p:sp>
      <p:sp>
        <p:nvSpPr>
          <p:cNvPr id="317" name="Google Shape;317;p3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318" name="Google Shape;318;p32"/>
          <p:cNvGrpSpPr/>
          <p:nvPr/>
        </p:nvGrpSpPr>
        <p:grpSpPr>
          <a:xfrm>
            <a:off x="1264825" y="3543700"/>
            <a:ext cx="9662325" cy="1823600"/>
            <a:chOff x="664600" y="4864225"/>
            <a:chExt cx="9662325" cy="1823600"/>
          </a:xfrm>
        </p:grpSpPr>
        <p:sp>
          <p:nvSpPr>
            <p:cNvPr id="319" name="Google Shape;319;p32"/>
            <p:cNvSpPr/>
            <p:nvPr/>
          </p:nvSpPr>
          <p:spPr>
            <a:xfrm>
              <a:off x="664600"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KP calibrations </a:t>
              </a:r>
              <a:r>
                <a:rPr lang="en-US">
                  <a:solidFill>
                    <a:schemeClr val="lt1"/>
                  </a:solidFill>
                  <a:latin typeface="Nunito"/>
                  <a:ea typeface="Nunito"/>
                  <a:cs typeface="Nunito"/>
                  <a:sym typeface="Nunito"/>
                </a:rPr>
                <a:t>planning</a:t>
              </a:r>
              <a:endParaRPr>
                <a:solidFill>
                  <a:schemeClr val="lt1"/>
                </a:solidFill>
                <a:latin typeface="Nunito"/>
                <a:ea typeface="Nunito"/>
                <a:cs typeface="Nunito"/>
                <a:sym typeface="Nunito"/>
              </a:endParaRPr>
            </a:p>
          </p:txBody>
        </p:sp>
        <p:sp>
          <p:nvSpPr>
            <p:cNvPr id="320" name="Google Shape;320;p32"/>
            <p:cNvSpPr/>
            <p:nvPr/>
          </p:nvSpPr>
          <p:spPr>
            <a:xfrm>
              <a:off x="3305675"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Calibration</a:t>
              </a:r>
              <a:r>
                <a:rPr lang="en-US">
                  <a:solidFill>
                    <a:schemeClr val="lt1"/>
                  </a:solidFill>
                  <a:latin typeface="Nunito"/>
                  <a:ea typeface="Nunito"/>
                  <a:cs typeface="Nunito"/>
                  <a:sym typeface="Nunito"/>
                </a:rPr>
                <a:t> team visits Agent shop</a:t>
              </a:r>
              <a:endParaRPr>
                <a:solidFill>
                  <a:schemeClr val="lt1"/>
                </a:solidFill>
                <a:latin typeface="Nunito"/>
                <a:ea typeface="Nunito"/>
                <a:cs typeface="Nunito"/>
                <a:sym typeface="Nunito"/>
              </a:endParaRPr>
            </a:p>
          </p:txBody>
        </p:sp>
        <p:cxnSp>
          <p:nvCxnSpPr>
            <p:cNvPr id="321" name="Google Shape;321;p32"/>
            <p:cNvCxnSpPr>
              <a:stCxn id="319" idx="3"/>
              <a:endCxn id="320" idx="1"/>
            </p:cNvCxnSpPr>
            <p:nvPr/>
          </p:nvCxnSpPr>
          <p:spPr>
            <a:xfrm>
              <a:off x="2403700" y="5295475"/>
              <a:ext cx="902100" cy="0"/>
            </a:xfrm>
            <a:prstGeom prst="straightConnector1">
              <a:avLst/>
            </a:prstGeom>
            <a:noFill/>
            <a:ln cap="flat" cmpd="sng" w="19050">
              <a:solidFill>
                <a:srgbClr val="31538F"/>
              </a:solidFill>
              <a:prstDash val="solid"/>
              <a:round/>
              <a:headEnd len="med" w="med" type="none"/>
              <a:tailEnd len="med" w="med" type="triangle"/>
            </a:ln>
          </p:spPr>
        </p:cxnSp>
        <p:sp>
          <p:nvSpPr>
            <p:cNvPr id="322" name="Google Shape;322;p32"/>
            <p:cNvSpPr/>
            <p:nvPr/>
          </p:nvSpPr>
          <p:spPr>
            <a:xfrm>
              <a:off x="664600" y="5837625"/>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Calibration </a:t>
              </a:r>
              <a:r>
                <a:rPr lang="en-US" sz="1200">
                  <a:latin typeface="Nunito"/>
                  <a:ea typeface="Nunito"/>
                  <a:cs typeface="Nunito"/>
                  <a:sym typeface="Nunito"/>
                </a:rPr>
                <a:t>planning is done on Google sheets</a:t>
              </a:r>
              <a:endParaRPr sz="1200">
                <a:latin typeface="Nunito"/>
                <a:ea typeface="Nunito"/>
                <a:cs typeface="Nunito"/>
                <a:sym typeface="Nunito"/>
              </a:endParaRPr>
            </a:p>
          </p:txBody>
        </p:sp>
        <p:sp>
          <p:nvSpPr>
            <p:cNvPr id="323" name="Google Shape;323;p32"/>
            <p:cNvSpPr/>
            <p:nvPr/>
          </p:nvSpPr>
          <p:spPr>
            <a:xfrm>
              <a:off x="5946750" y="5837625"/>
              <a:ext cx="18507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Calibration process provided by </a:t>
              </a:r>
              <a:r>
                <a:rPr lang="en-US" sz="1200">
                  <a:solidFill>
                    <a:schemeClr val="dk1"/>
                  </a:solidFill>
                  <a:latin typeface="Nunito"/>
                  <a:ea typeface="Nunito"/>
                  <a:cs typeface="Nunito"/>
                  <a:sym typeface="Nunito"/>
                </a:rPr>
                <a:t>AppSheet </a:t>
              </a:r>
              <a:r>
                <a:rPr lang="en-US" sz="1200">
                  <a:latin typeface="Nunito"/>
                  <a:ea typeface="Nunito"/>
                  <a:cs typeface="Nunito"/>
                  <a:sym typeface="Nunito"/>
                </a:rPr>
                <a:t>mobile app</a:t>
              </a:r>
              <a:endParaRPr sz="1200">
                <a:latin typeface="Nunito"/>
                <a:ea typeface="Nunito"/>
                <a:cs typeface="Nunito"/>
                <a:sym typeface="Nunito"/>
              </a:endParaRPr>
            </a:p>
          </p:txBody>
        </p:sp>
        <p:sp>
          <p:nvSpPr>
            <p:cNvPr id="324" name="Google Shape;324;p32"/>
            <p:cNvSpPr/>
            <p:nvPr/>
          </p:nvSpPr>
          <p:spPr>
            <a:xfrm>
              <a:off x="5946750"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Calib</a:t>
              </a:r>
              <a:r>
                <a:rPr lang="en-US">
                  <a:solidFill>
                    <a:schemeClr val="lt1"/>
                  </a:solidFill>
                  <a:latin typeface="Nunito"/>
                  <a:ea typeface="Nunito"/>
                  <a:cs typeface="Nunito"/>
                  <a:sym typeface="Nunito"/>
                </a:rPr>
                <a:t>ration performed on KP at Agent shop</a:t>
              </a:r>
              <a:endParaRPr>
                <a:solidFill>
                  <a:schemeClr val="lt1"/>
                </a:solidFill>
                <a:latin typeface="Nunito"/>
                <a:ea typeface="Nunito"/>
                <a:cs typeface="Nunito"/>
                <a:sym typeface="Nunito"/>
              </a:endParaRPr>
            </a:p>
          </p:txBody>
        </p:sp>
        <p:sp>
          <p:nvSpPr>
            <p:cNvPr id="325" name="Google Shape;325;p32"/>
            <p:cNvSpPr/>
            <p:nvPr/>
          </p:nvSpPr>
          <p:spPr>
            <a:xfrm>
              <a:off x="8587825" y="4864225"/>
              <a:ext cx="1739100" cy="862500"/>
            </a:xfrm>
            <a:prstGeom prst="rect">
              <a:avLst/>
            </a:prstGeom>
            <a:solidFill>
              <a:srgbClr val="3153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latin typeface="Nunito"/>
                  <a:ea typeface="Nunito"/>
                  <a:cs typeface="Nunito"/>
                  <a:sym typeface="Nunito"/>
                </a:rPr>
                <a:t>Calibration report updated in planning docs</a:t>
              </a:r>
              <a:endParaRPr>
                <a:solidFill>
                  <a:schemeClr val="lt1"/>
                </a:solidFill>
                <a:latin typeface="Nunito"/>
                <a:ea typeface="Nunito"/>
                <a:cs typeface="Nunito"/>
                <a:sym typeface="Nunito"/>
              </a:endParaRPr>
            </a:p>
          </p:txBody>
        </p:sp>
        <p:sp>
          <p:nvSpPr>
            <p:cNvPr id="326" name="Google Shape;326;p32"/>
            <p:cNvSpPr/>
            <p:nvPr/>
          </p:nvSpPr>
          <p:spPr>
            <a:xfrm>
              <a:off x="8587825" y="5837625"/>
              <a:ext cx="17391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a:ea typeface="Nunito"/>
                  <a:cs typeface="Nunito"/>
                  <a:sym typeface="Nunito"/>
                </a:rPr>
                <a:t>AppSheet </a:t>
              </a:r>
              <a:r>
                <a:rPr lang="en-US" sz="1200">
                  <a:latin typeface="Nunito"/>
                  <a:ea typeface="Nunito"/>
                  <a:cs typeface="Nunito"/>
                  <a:sym typeface="Nunito"/>
                </a:rPr>
                <a:t>app updates records on the</a:t>
              </a:r>
              <a:r>
                <a:rPr lang="en-US" sz="1200">
                  <a:latin typeface="Nunito"/>
                  <a:ea typeface="Nunito"/>
                  <a:cs typeface="Nunito"/>
                  <a:sym typeface="Nunito"/>
                </a:rPr>
                <a:t> Google sheets</a:t>
              </a:r>
              <a:endParaRPr sz="1200">
                <a:latin typeface="Nunito"/>
                <a:ea typeface="Nunito"/>
                <a:cs typeface="Nunito"/>
                <a:sym typeface="Nunito"/>
              </a:endParaRPr>
            </a:p>
          </p:txBody>
        </p:sp>
        <p:cxnSp>
          <p:nvCxnSpPr>
            <p:cNvPr id="327" name="Google Shape;327;p32"/>
            <p:cNvCxnSpPr/>
            <p:nvPr/>
          </p:nvCxnSpPr>
          <p:spPr>
            <a:xfrm>
              <a:off x="5044713" y="5295475"/>
              <a:ext cx="902100" cy="0"/>
            </a:xfrm>
            <a:prstGeom prst="straightConnector1">
              <a:avLst/>
            </a:prstGeom>
            <a:noFill/>
            <a:ln cap="flat" cmpd="sng" w="19050">
              <a:solidFill>
                <a:srgbClr val="31538F"/>
              </a:solidFill>
              <a:prstDash val="solid"/>
              <a:round/>
              <a:headEnd len="med" w="med" type="none"/>
              <a:tailEnd len="med" w="med" type="triangle"/>
            </a:ln>
          </p:spPr>
        </p:cxnSp>
        <p:cxnSp>
          <p:nvCxnSpPr>
            <p:cNvPr id="328" name="Google Shape;328;p32"/>
            <p:cNvCxnSpPr/>
            <p:nvPr/>
          </p:nvCxnSpPr>
          <p:spPr>
            <a:xfrm>
              <a:off x="7685838" y="5295475"/>
              <a:ext cx="902100" cy="0"/>
            </a:xfrm>
            <a:prstGeom prst="straightConnector1">
              <a:avLst/>
            </a:prstGeom>
            <a:noFill/>
            <a:ln cap="flat" cmpd="sng" w="19050">
              <a:solidFill>
                <a:srgbClr val="31538F"/>
              </a:solidFill>
              <a:prstDash val="solid"/>
              <a:round/>
              <a:headEnd len="med" w="med" type="none"/>
              <a:tailEnd len="med" w="med" type="triangle"/>
            </a:ln>
          </p:spPr>
        </p:cxnSp>
      </p:grpSp>
      <p:sp>
        <p:nvSpPr>
          <p:cNvPr id="329" name="Google Shape;329;p32"/>
          <p:cNvSpPr/>
          <p:nvPr/>
        </p:nvSpPr>
        <p:spPr>
          <a:xfrm>
            <a:off x="3905900" y="4517100"/>
            <a:ext cx="18069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Task schedules provided on AppSheet mobile app</a:t>
            </a:r>
            <a:endParaRPr sz="1200">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3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5" name="Google Shape;335;p3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a:t>
            </a:r>
            <a:r>
              <a:rPr lang="en-US"/>
              <a:t>Quality</a:t>
            </a:r>
            <a:r>
              <a:rPr lang="en-US"/>
              <a:t>)</a:t>
            </a:r>
            <a:endParaRPr/>
          </a:p>
        </p:txBody>
      </p:sp>
      <p:sp>
        <p:nvSpPr>
          <p:cNvPr id="336" name="Google Shape;336;p33"/>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600"/>
              <a:t>MOBILE APPS IN USE:</a:t>
            </a:r>
            <a:endParaRPr b="1" sz="1600"/>
          </a:p>
          <a:p>
            <a:pPr indent="0" lvl="0" marL="0" rtl="0" algn="l">
              <a:lnSpc>
                <a:spcPct val="100000"/>
              </a:lnSpc>
              <a:spcBef>
                <a:spcPts val="0"/>
              </a:spcBef>
              <a:spcAft>
                <a:spcPts val="0"/>
              </a:spcAft>
              <a:buClr>
                <a:schemeClr val="dk1"/>
              </a:buClr>
              <a:buSzPts val="1100"/>
              <a:buFont typeface="Arial"/>
              <a:buNone/>
            </a:pPr>
            <a:r>
              <a:t/>
            </a:r>
            <a:endParaRPr b="1" sz="1600"/>
          </a:p>
          <a:p>
            <a:pPr indent="0" lvl="0" marL="0" rtl="0" algn="l">
              <a:lnSpc>
                <a:spcPct val="100000"/>
              </a:lnSpc>
              <a:spcBef>
                <a:spcPts val="0"/>
              </a:spcBef>
              <a:spcAft>
                <a:spcPts val="0"/>
              </a:spcAft>
              <a:buClr>
                <a:schemeClr val="dk1"/>
              </a:buClr>
              <a:buSzPts val="1100"/>
              <a:buFont typeface="Arial"/>
              <a:buNone/>
            </a:pPr>
            <a:r>
              <a:rPr lang="en-US" sz="1600" u="sng">
                <a:solidFill>
                  <a:schemeClr val="hlink"/>
                </a:solidFill>
                <a:hlinkClick r:id="rId4"/>
              </a:rPr>
              <a:t>AppSheet android app</a:t>
            </a:r>
            <a:endParaRPr b="1" sz="1600"/>
          </a:p>
          <a:p>
            <a:pPr indent="0" lvl="0" marL="0" rtl="0" algn="l">
              <a:lnSpc>
                <a:spcPct val="100000"/>
              </a:lnSpc>
              <a:spcBef>
                <a:spcPts val="0"/>
              </a:spcBef>
              <a:spcAft>
                <a:spcPts val="0"/>
              </a:spcAft>
              <a:buClr>
                <a:schemeClr val="dk1"/>
              </a:buClr>
              <a:buSzPts val="1100"/>
              <a:buFont typeface="Arial"/>
              <a:buNone/>
            </a:pPr>
            <a:r>
              <a:t/>
            </a:r>
            <a:endParaRPr b="1" sz="1600"/>
          </a:p>
          <a:p>
            <a:pPr indent="0" lvl="0" marL="0" rtl="0" algn="l">
              <a:lnSpc>
                <a:spcPct val="100000"/>
              </a:lnSpc>
              <a:spcBef>
                <a:spcPts val="0"/>
              </a:spcBef>
              <a:spcAft>
                <a:spcPts val="0"/>
              </a:spcAft>
              <a:buNone/>
            </a:pPr>
            <a:r>
              <a:rPr b="1" lang="en-US" sz="1600"/>
              <a:t>APPSHEET USER PAIN POINTS</a:t>
            </a:r>
            <a:r>
              <a:rPr b="1" lang="en-US" sz="1600"/>
              <a:t>:</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AppSheet doesn’t store calibration data in KOKO Core. Calibration records have to be copied manually into KOKO Core, resulting in duplicate data.</a:t>
            </a:r>
            <a:endParaRPr sz="1600"/>
          </a:p>
          <a:p>
            <a:pPr indent="-330200" lvl="0" marL="457200" rtl="0" algn="l">
              <a:lnSpc>
                <a:spcPct val="100000"/>
              </a:lnSpc>
              <a:spcBef>
                <a:spcPts val="0"/>
              </a:spcBef>
              <a:spcAft>
                <a:spcPts val="0"/>
              </a:spcAft>
              <a:buSzPts val="1600"/>
              <a:buAutoNum type="arabicPeriod"/>
            </a:pPr>
            <a:r>
              <a:rPr lang="en-US" sz="1600"/>
              <a:t>AppSheet relies on a Google Cloud application and requires Google sheets to work, meaning that the team has to rely on spreadsheets for their roles.</a:t>
            </a:r>
            <a:endParaRPr sz="1600"/>
          </a:p>
          <a:p>
            <a:pPr indent="-330200" lvl="0" marL="457200" rtl="0" algn="l">
              <a:lnSpc>
                <a:spcPct val="100000"/>
              </a:lnSpc>
              <a:spcBef>
                <a:spcPts val="0"/>
              </a:spcBef>
              <a:spcAft>
                <a:spcPts val="0"/>
              </a:spcAft>
              <a:buSzPts val="1600"/>
              <a:buAutoNum type="arabicPeriod"/>
            </a:pPr>
            <a:r>
              <a:rPr lang="en-US" sz="1600"/>
              <a:t>AppSheet capabilities have to be programmed on Cloud, limiting access to KOKO Core and its embedded services.</a:t>
            </a:r>
            <a:endParaRPr sz="1600"/>
          </a:p>
        </p:txBody>
      </p:sp>
      <p:sp>
        <p:nvSpPr>
          <p:cNvPr id="337" name="Google Shape;337;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43" name="Google Shape;343;p3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(Quality)</a:t>
            </a:r>
            <a:endParaRPr/>
          </a:p>
        </p:txBody>
      </p:sp>
      <p:sp>
        <p:nvSpPr>
          <p:cNvPr id="344" name="Google Shape;344;p34"/>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FUNCTIONAL GAPS: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following functional gaps exist in the Quality (calibration) ops: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Planning for deployment operations is done entirely on Google sheets. This is time intensive and leads to delays in updating data.</a:t>
            </a:r>
            <a:endParaRPr sz="1600"/>
          </a:p>
          <a:p>
            <a:pPr indent="-330200" lvl="0" marL="457200" rtl="0" algn="l">
              <a:lnSpc>
                <a:spcPct val="100000"/>
              </a:lnSpc>
              <a:spcBef>
                <a:spcPts val="0"/>
              </a:spcBef>
              <a:spcAft>
                <a:spcPts val="0"/>
              </a:spcAft>
              <a:buSzPts val="1600"/>
              <a:buAutoNum type="arabicPeriod"/>
            </a:pPr>
            <a:r>
              <a:rPr lang="en-US" sz="1600"/>
              <a:t>Reporting from spreadsheets are both tedious and time consuming to conduct.</a:t>
            </a:r>
            <a:endParaRPr sz="1600"/>
          </a:p>
          <a:p>
            <a:pPr indent="-330200" lvl="0" marL="457200" rtl="0" algn="l">
              <a:lnSpc>
                <a:spcPct val="100000"/>
              </a:lnSpc>
              <a:spcBef>
                <a:spcPts val="0"/>
              </a:spcBef>
              <a:spcAft>
                <a:spcPts val="0"/>
              </a:spcAft>
              <a:buSzPts val="1600"/>
              <a:buAutoNum type="arabicPeriod"/>
            </a:pPr>
            <a:r>
              <a:rPr lang="en-US" sz="1600"/>
              <a:t>KOKO is dependent on Google Cloud for the entire operation. The calibration data is stored outside KOKO Core.</a:t>
            </a:r>
            <a:endParaRPr sz="1600"/>
          </a:p>
        </p:txBody>
      </p:sp>
      <p:sp>
        <p:nvSpPr>
          <p:cNvPr id="345" name="Google Shape;345;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1" name="Google Shape;351;p3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Fuel </a:t>
            </a:r>
            <a:r>
              <a:rPr lang="en-US"/>
              <a:t>Operations</a:t>
            </a:r>
            <a:endParaRPr/>
          </a:p>
        </p:txBody>
      </p:sp>
      <p:sp>
        <p:nvSpPr>
          <p:cNvPr id="352" name="Google Shape;352;p35"/>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r>
              <a:rPr b="1" lang="en-US" sz="1600"/>
              <a:t>:</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Fuel Ops is tasked with the responsibility of delivering quality fuel to KOKO fuel customers. It leverages the use of custom technology to facilitate this function.</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There are 3 players involved in the operation:</a:t>
            </a:r>
            <a:endParaRPr sz="1600"/>
          </a:p>
          <a:p>
            <a:pPr indent="-330200" lvl="0" marL="457200" rtl="0" algn="l">
              <a:lnSpc>
                <a:spcPct val="100000"/>
              </a:lnSpc>
              <a:spcBef>
                <a:spcPts val="0"/>
              </a:spcBef>
              <a:spcAft>
                <a:spcPts val="0"/>
              </a:spcAft>
              <a:buSzPts val="1600"/>
              <a:buAutoNum type="arabicPeriod"/>
            </a:pPr>
            <a:r>
              <a:rPr lang="en-US" sz="1600"/>
              <a:t>Vivo Energy</a:t>
            </a:r>
            <a:endParaRPr sz="1600"/>
          </a:p>
          <a:p>
            <a:pPr indent="-330200" lvl="0" marL="457200" rtl="0" algn="l">
              <a:lnSpc>
                <a:spcPct val="100000"/>
              </a:lnSpc>
              <a:spcBef>
                <a:spcPts val="0"/>
              </a:spcBef>
              <a:spcAft>
                <a:spcPts val="0"/>
              </a:spcAft>
              <a:buSzPts val="1600"/>
              <a:buAutoNum type="arabicPeriod"/>
            </a:pPr>
            <a:r>
              <a:rPr lang="en-US" sz="1600"/>
              <a:t>Transporters (contractors)</a:t>
            </a:r>
            <a:endParaRPr sz="1600"/>
          </a:p>
          <a:p>
            <a:pPr indent="-330200" lvl="0" marL="457200" rtl="0" algn="l">
              <a:lnSpc>
                <a:spcPct val="100000"/>
              </a:lnSpc>
              <a:spcBef>
                <a:spcPts val="0"/>
              </a:spcBef>
              <a:spcAft>
                <a:spcPts val="0"/>
              </a:spcAft>
              <a:buSzPts val="1600"/>
              <a:buAutoNum type="arabicPeriod"/>
            </a:pPr>
            <a:r>
              <a:rPr lang="en-US" sz="1600"/>
              <a:t>KOKO Networks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Font typeface="Nunito"/>
              <a:buAutoNum type="arabicPeriod"/>
            </a:pPr>
            <a:r>
              <a:rPr b="1" lang="en-US" sz="1600"/>
              <a:t>Vivo Energy:</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They source ethanol fuel on behalf of and with KOKO Networks specifications. Imported fuel reserves are stored at their depot in Mombasa, while local reserves are stored at Vivo petrol station depots.</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Font typeface="Nunito"/>
              <a:buAutoNum type="arabicPeriod"/>
            </a:pPr>
            <a:r>
              <a:rPr b="1" lang="en-US" sz="1600"/>
              <a:t>Transporters: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These are contractors </a:t>
            </a:r>
            <a:r>
              <a:rPr lang="en-US" sz="1600"/>
              <a:t>who are tasked with transporting fuel from depots to KOKO agent shops (KPs). They use micro-tankers to transport fuel.</a:t>
            </a:r>
            <a:endParaRPr sz="1600"/>
          </a:p>
          <a:p>
            <a:pPr indent="0" lvl="0" marL="0" rtl="0" algn="l">
              <a:lnSpc>
                <a:spcPct val="100000"/>
              </a:lnSpc>
              <a:spcBef>
                <a:spcPts val="0"/>
              </a:spcBef>
              <a:spcAft>
                <a:spcPts val="0"/>
              </a:spcAft>
              <a:buNone/>
            </a:pPr>
            <a:r>
              <a:rPr lang="en-US" sz="1600"/>
              <a:t>KOKO Networks also own and operate their own fleet of micro tankers.</a:t>
            </a:r>
            <a:endParaRPr sz="1600"/>
          </a:p>
        </p:txBody>
      </p:sp>
      <p:sp>
        <p:nvSpPr>
          <p:cNvPr id="353" name="Google Shape;353;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9" name="Google Shape;359;p3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Fuel Operations</a:t>
            </a:r>
            <a:endParaRPr/>
          </a:p>
        </p:txBody>
      </p:sp>
      <p:sp>
        <p:nvSpPr>
          <p:cNvPr id="360" name="Google Shape;360;p36"/>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3.	</a:t>
            </a:r>
            <a:r>
              <a:rPr b="1" lang="en-US" sz="1600"/>
              <a:t>KOKO Networks: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Networks acts as both customer and supplier in fuel operations. It is a Vivo Energy customer and uses SDS</a:t>
            </a:r>
            <a:endParaRPr sz="1600"/>
          </a:p>
          <a:p>
            <a:pPr indent="0" lvl="0" marL="0" rtl="0" algn="l">
              <a:lnSpc>
                <a:spcPct val="100000"/>
              </a:lnSpc>
              <a:spcBef>
                <a:spcPts val="0"/>
              </a:spcBef>
              <a:spcAft>
                <a:spcPts val="0"/>
              </a:spcAft>
              <a:buNone/>
            </a:pPr>
            <a:r>
              <a:rPr lang="en-US" sz="1600"/>
              <a:t>to interact with Vivo fuel depots. It is also a supplier, using the STS to transfer fuel from micro tankers and KOKOpoints (KPs).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MOBILE APPS IN USE:</a:t>
            </a:r>
            <a:endParaRPr b="1" sz="1600"/>
          </a:p>
          <a:p>
            <a:pPr indent="0" lvl="0" marL="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AutoNum type="arabicPeriod"/>
            </a:pPr>
            <a:r>
              <a:rPr lang="en-US" sz="1600"/>
              <a:t>KOKO Operator App (KOA)</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Operator App Functions:</a:t>
            </a:r>
            <a:endParaRPr sz="1600"/>
          </a:p>
          <a:p>
            <a:pPr indent="0" lvl="0" marL="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AutoNum type="arabicPeriod"/>
            </a:pPr>
            <a:r>
              <a:rPr lang="en-US" sz="1600"/>
              <a:t>Synchronizing activities between the SDS and the STS</a:t>
            </a:r>
            <a:endParaRPr sz="1600"/>
          </a:p>
          <a:p>
            <a:pPr indent="-330200" lvl="0" marL="457200" rtl="0" algn="l">
              <a:lnSpc>
                <a:spcPct val="100000"/>
              </a:lnSpc>
              <a:spcBef>
                <a:spcPts val="0"/>
              </a:spcBef>
              <a:spcAft>
                <a:spcPts val="0"/>
              </a:spcAft>
              <a:buSzPts val="1600"/>
              <a:buAutoNum type="arabicPeriod"/>
            </a:pPr>
            <a:r>
              <a:rPr lang="en-US" sz="1600"/>
              <a:t>Issue reporting e.g. agent shop closed, road conditions, etc.</a:t>
            </a:r>
            <a:endParaRPr sz="1600"/>
          </a:p>
          <a:p>
            <a:pPr indent="-330200" lvl="0" marL="457200" rtl="0" algn="l">
              <a:lnSpc>
                <a:spcPct val="100000"/>
              </a:lnSpc>
              <a:spcBef>
                <a:spcPts val="0"/>
              </a:spcBef>
              <a:spcAft>
                <a:spcPts val="0"/>
              </a:spcAft>
              <a:buSzPts val="1600"/>
              <a:buAutoNum type="arabicPeriod"/>
            </a:pPr>
            <a:r>
              <a:rPr lang="en-US" sz="1600"/>
              <a:t>Navigating to fuel depots and KPs using Google maps</a:t>
            </a:r>
            <a:endParaRPr sz="1600"/>
          </a:p>
          <a:p>
            <a:pPr indent="-330200" lvl="0" marL="457200" rtl="0" algn="l">
              <a:lnSpc>
                <a:spcPct val="100000"/>
              </a:lnSpc>
              <a:spcBef>
                <a:spcPts val="0"/>
              </a:spcBef>
              <a:spcAft>
                <a:spcPts val="0"/>
              </a:spcAft>
              <a:buSzPts val="1600"/>
              <a:buAutoNum type="arabicPeriod"/>
            </a:pPr>
            <a:r>
              <a:rPr lang="en-US" sz="1600"/>
              <a:t>Task management (sequence of daily tasks)</a:t>
            </a:r>
            <a:endParaRPr sz="1600"/>
          </a:p>
          <a:p>
            <a:pPr indent="-330200" lvl="0" marL="457200" rtl="0" algn="l">
              <a:lnSpc>
                <a:spcPct val="100000"/>
              </a:lnSpc>
              <a:spcBef>
                <a:spcPts val="0"/>
              </a:spcBef>
              <a:spcAft>
                <a:spcPts val="0"/>
              </a:spcAft>
              <a:buSzPts val="1600"/>
              <a:buAutoNum type="arabicPeriod"/>
            </a:pPr>
            <a:r>
              <a:rPr lang="en-US" sz="1600"/>
              <a:t>Provide planning information used for allocating KPs to tankers, allocating refills to KPs and monitoring all micro tankers.</a:t>
            </a:r>
            <a:endParaRPr sz="1600"/>
          </a:p>
        </p:txBody>
      </p:sp>
      <p:sp>
        <p:nvSpPr>
          <p:cNvPr id="361" name="Google Shape;361;p3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3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67" name="Google Shape;367;p3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Fuel Operations</a:t>
            </a:r>
            <a:endParaRPr/>
          </a:p>
        </p:txBody>
      </p:sp>
      <p:sp>
        <p:nvSpPr>
          <p:cNvPr id="368" name="Google Shape;368;p37"/>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KOA PAIN POINTS</a:t>
            </a:r>
            <a:r>
              <a:rPr b="1" lang="en-US" sz="1600"/>
              <a:t>:</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Simplicity of the UI has limited the number of possible functionalities.</a:t>
            </a:r>
            <a:endParaRPr sz="1600"/>
          </a:p>
          <a:p>
            <a:pPr indent="-330200" lvl="0" marL="457200" rtl="0" algn="l">
              <a:lnSpc>
                <a:spcPct val="100000"/>
              </a:lnSpc>
              <a:spcBef>
                <a:spcPts val="0"/>
              </a:spcBef>
              <a:spcAft>
                <a:spcPts val="0"/>
              </a:spcAft>
              <a:buSzPts val="1600"/>
              <a:buAutoNum type="arabicPeriod"/>
            </a:pPr>
            <a:r>
              <a:rPr lang="en-US" sz="1600"/>
              <a:t>Feedback loop is limited, e.g. reporting, which can only be done at the end of the day.</a:t>
            </a:r>
            <a:endParaRPr sz="1600"/>
          </a:p>
          <a:p>
            <a:pPr indent="-330200" lvl="0" marL="457200" rtl="0" algn="l">
              <a:lnSpc>
                <a:spcPct val="100000"/>
              </a:lnSpc>
              <a:spcBef>
                <a:spcPts val="0"/>
              </a:spcBef>
              <a:spcAft>
                <a:spcPts val="0"/>
              </a:spcAft>
              <a:buSzPts val="1600"/>
              <a:buAutoNum type="arabicPeriod"/>
            </a:pPr>
            <a:r>
              <a:rPr lang="en-US" sz="1600"/>
              <a:t>Operators don’t have the ability to to send alerts and ask for support from the app interface.</a:t>
            </a:r>
            <a:endParaRPr sz="1600"/>
          </a:p>
          <a:p>
            <a:pPr indent="-330200" lvl="0" marL="457200" rtl="0" algn="l">
              <a:lnSpc>
                <a:spcPct val="100000"/>
              </a:lnSpc>
              <a:spcBef>
                <a:spcPts val="0"/>
              </a:spcBef>
              <a:spcAft>
                <a:spcPts val="0"/>
              </a:spcAft>
              <a:buSzPts val="1600"/>
              <a:buAutoNum type="arabicPeriod"/>
            </a:pPr>
            <a:r>
              <a:rPr lang="en-US" sz="1600"/>
              <a:t>Task management is not flexible. Operators have no ability to modify task sequence.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FUNCTIONAL GAPS:</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Fuel quality measurement at fuel depots is manual and results must be sent to KOKO using WhatsApp.</a:t>
            </a:r>
            <a:endParaRPr sz="1600"/>
          </a:p>
          <a:p>
            <a:pPr indent="-330200" lvl="0" marL="457200" rtl="0" algn="l">
              <a:lnSpc>
                <a:spcPct val="100000"/>
              </a:lnSpc>
              <a:spcBef>
                <a:spcPts val="0"/>
              </a:spcBef>
              <a:spcAft>
                <a:spcPts val="0"/>
              </a:spcAft>
              <a:buSzPts val="1600"/>
              <a:buAutoNum type="arabicPeriod"/>
            </a:pPr>
            <a:r>
              <a:rPr lang="en-US" sz="1600"/>
              <a:t>There’s no performance monitoring tool for operators</a:t>
            </a:r>
            <a:endParaRPr sz="1600"/>
          </a:p>
          <a:p>
            <a:pPr indent="-330200" lvl="0" marL="457200" rtl="0" algn="l">
              <a:lnSpc>
                <a:spcPct val="100000"/>
              </a:lnSpc>
              <a:spcBef>
                <a:spcPts val="0"/>
              </a:spcBef>
              <a:spcAft>
                <a:spcPts val="0"/>
              </a:spcAft>
              <a:buSzPts val="1600"/>
              <a:buAutoNum type="arabicPeriod"/>
            </a:pPr>
            <a:r>
              <a:rPr lang="en-US" sz="1600"/>
              <a:t>Process delays requiring intervention cause unnecessary delays to both operators and KOKO agents</a:t>
            </a:r>
            <a:endParaRPr sz="1600"/>
          </a:p>
          <a:p>
            <a:pPr indent="-330200" lvl="0" marL="457200" rtl="0" algn="l">
              <a:lnSpc>
                <a:spcPct val="100000"/>
              </a:lnSpc>
              <a:spcBef>
                <a:spcPts val="0"/>
              </a:spcBef>
              <a:spcAft>
                <a:spcPts val="0"/>
              </a:spcAft>
              <a:buSzPts val="1600"/>
              <a:buAutoNum type="arabicPeriod"/>
            </a:pPr>
            <a:r>
              <a:rPr lang="en-US" sz="1600"/>
              <a:t>Operators have no issue reporting tool. They have to make phone calls to get support</a:t>
            </a:r>
            <a:endParaRPr sz="1600"/>
          </a:p>
        </p:txBody>
      </p:sp>
      <p:sp>
        <p:nvSpPr>
          <p:cNvPr id="369" name="Google Shape;369;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p>
            <a:pPr indent="-317500" lvl="0" marL="457200" rtl="0" algn="l">
              <a:lnSpc>
                <a:spcPct val="100000"/>
              </a:lnSpc>
              <a:spcBef>
                <a:spcPts val="1000"/>
              </a:spcBef>
              <a:spcAft>
                <a:spcPts val="0"/>
              </a:spcAft>
              <a:buSzPts val="1400"/>
              <a:buChar char="●"/>
            </a:pPr>
            <a:r>
              <a:rPr lang="en-US" sz="1400"/>
              <a:t>Introduction</a:t>
            </a:r>
            <a:endParaRPr sz="1400"/>
          </a:p>
          <a:p>
            <a:pPr indent="-317500" lvl="0" marL="457200" rtl="0" algn="l">
              <a:lnSpc>
                <a:spcPct val="100000"/>
              </a:lnSpc>
              <a:spcBef>
                <a:spcPts val="0"/>
              </a:spcBef>
              <a:spcAft>
                <a:spcPts val="0"/>
              </a:spcAft>
              <a:buSzPts val="1400"/>
              <a:buChar char="●"/>
            </a:pPr>
            <a:r>
              <a:rPr lang="en-US" sz="1400"/>
              <a:t>Objectives</a:t>
            </a:r>
            <a:endParaRPr sz="1400"/>
          </a:p>
          <a:p>
            <a:pPr indent="-317500" lvl="0" marL="457200" rtl="0" algn="l">
              <a:lnSpc>
                <a:spcPct val="100000"/>
              </a:lnSpc>
              <a:spcBef>
                <a:spcPts val="0"/>
              </a:spcBef>
              <a:spcAft>
                <a:spcPts val="0"/>
              </a:spcAft>
              <a:buSzPts val="1400"/>
              <a:buChar char="●"/>
            </a:pPr>
            <a:r>
              <a:rPr lang="en-US" sz="1400"/>
              <a:t>Benefits</a:t>
            </a:r>
            <a:endParaRPr sz="1400"/>
          </a:p>
          <a:p>
            <a:pPr indent="-317500" lvl="0" marL="457200" rtl="0" algn="l">
              <a:lnSpc>
                <a:spcPct val="100000"/>
              </a:lnSpc>
              <a:spcBef>
                <a:spcPts val="0"/>
              </a:spcBef>
              <a:spcAft>
                <a:spcPts val="0"/>
              </a:spcAft>
              <a:buSzPts val="1400"/>
              <a:buChar char="●"/>
            </a:pPr>
            <a:r>
              <a:rPr lang="en-US" sz="1400"/>
              <a:t>Approach</a:t>
            </a:r>
            <a:endParaRPr sz="1400"/>
          </a:p>
          <a:p>
            <a:pPr indent="-317500" lvl="0" marL="457200" rtl="0" algn="l">
              <a:lnSpc>
                <a:spcPct val="100000"/>
              </a:lnSpc>
              <a:spcBef>
                <a:spcPts val="0"/>
              </a:spcBef>
              <a:spcAft>
                <a:spcPts val="0"/>
              </a:spcAft>
              <a:buSzPts val="1400"/>
              <a:buChar char="●"/>
            </a:pPr>
            <a:r>
              <a:rPr lang="en-US" sz="1400"/>
              <a:t>Project Plan</a:t>
            </a:r>
            <a:endParaRPr sz="1400"/>
          </a:p>
          <a:p>
            <a:pPr indent="-317500" lvl="0" marL="457200" rtl="0" algn="l">
              <a:lnSpc>
                <a:spcPct val="100000"/>
              </a:lnSpc>
              <a:spcBef>
                <a:spcPts val="0"/>
              </a:spcBef>
              <a:spcAft>
                <a:spcPts val="0"/>
              </a:spcAft>
              <a:buSzPts val="1400"/>
              <a:buChar char="●"/>
            </a:pPr>
            <a:r>
              <a:rPr lang="en-US" sz="1400"/>
              <a:t>KOKO Mobile App Roadmap</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3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75" name="Google Shape;375;p3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Cooker Operations (Warehousing)</a:t>
            </a:r>
            <a:endParaRPr/>
          </a:p>
        </p:txBody>
      </p:sp>
      <p:sp>
        <p:nvSpPr>
          <p:cNvPr id="376" name="Google Shape;376;p38"/>
          <p:cNvSpPr txBox="1"/>
          <p:nvPr>
            <p:ph idx="1" type="subTitle"/>
          </p:nvPr>
        </p:nvSpPr>
        <p:spPr>
          <a:xfrm>
            <a:off x="458725" y="1332472"/>
            <a:ext cx="11274600" cy="1469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Warehousing ops is responsible for receiving KOKO cooker kits from India.</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Warehousing pipeline: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377" name="Google Shape;377;p3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378" name="Google Shape;378;p38"/>
          <p:cNvGrpSpPr/>
          <p:nvPr/>
        </p:nvGrpSpPr>
        <p:grpSpPr>
          <a:xfrm>
            <a:off x="1606450" y="3420600"/>
            <a:ext cx="8979150" cy="1945175"/>
            <a:chOff x="730825" y="3411700"/>
            <a:chExt cx="8979150" cy="1945175"/>
          </a:xfrm>
        </p:grpSpPr>
        <p:sp>
          <p:nvSpPr>
            <p:cNvPr id="379" name="Google Shape;379;p38"/>
            <p:cNvSpPr/>
            <p:nvPr/>
          </p:nvSpPr>
          <p:spPr>
            <a:xfrm>
              <a:off x="730825" y="3411700"/>
              <a:ext cx="1339800" cy="8502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Purchase Order is raised</a:t>
              </a:r>
              <a:endParaRPr>
                <a:solidFill>
                  <a:schemeClr val="lt1"/>
                </a:solidFill>
                <a:latin typeface="Nunito"/>
                <a:ea typeface="Nunito"/>
                <a:cs typeface="Nunito"/>
                <a:sym typeface="Nunito"/>
              </a:endParaRPr>
            </a:p>
          </p:txBody>
        </p:sp>
        <p:sp>
          <p:nvSpPr>
            <p:cNvPr id="380" name="Google Shape;380;p38"/>
            <p:cNvSpPr/>
            <p:nvPr/>
          </p:nvSpPr>
          <p:spPr>
            <a:xfrm>
              <a:off x="752425" y="4506675"/>
              <a:ext cx="15714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PO is raised based on sales order</a:t>
              </a:r>
              <a:endParaRPr sz="1200">
                <a:latin typeface="Nunito"/>
                <a:ea typeface="Nunito"/>
                <a:cs typeface="Nunito"/>
                <a:sym typeface="Nunito"/>
              </a:endParaRPr>
            </a:p>
          </p:txBody>
        </p:sp>
        <p:sp>
          <p:nvSpPr>
            <p:cNvPr id="381" name="Google Shape;381;p38"/>
            <p:cNvSpPr/>
            <p:nvPr/>
          </p:nvSpPr>
          <p:spPr>
            <a:xfrm>
              <a:off x="3058775" y="3411700"/>
              <a:ext cx="1339800" cy="8502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Cooker kits shipped to Kenya</a:t>
              </a:r>
              <a:endParaRPr>
                <a:solidFill>
                  <a:schemeClr val="lt1"/>
                </a:solidFill>
                <a:latin typeface="Nunito"/>
                <a:ea typeface="Nunito"/>
                <a:cs typeface="Nunito"/>
                <a:sym typeface="Nunito"/>
              </a:endParaRPr>
            </a:p>
          </p:txBody>
        </p:sp>
        <p:cxnSp>
          <p:nvCxnSpPr>
            <p:cNvPr id="382" name="Google Shape;382;p38"/>
            <p:cNvCxnSpPr>
              <a:stCxn id="379" idx="3"/>
              <a:endCxn id="381" idx="1"/>
            </p:cNvCxnSpPr>
            <p:nvPr/>
          </p:nvCxnSpPr>
          <p:spPr>
            <a:xfrm>
              <a:off x="2070625" y="3836800"/>
              <a:ext cx="988200" cy="0"/>
            </a:xfrm>
            <a:prstGeom prst="straightConnector1">
              <a:avLst/>
            </a:prstGeom>
            <a:noFill/>
            <a:ln cap="flat" cmpd="sng" w="9525">
              <a:solidFill>
                <a:srgbClr val="31538F"/>
              </a:solidFill>
              <a:prstDash val="solid"/>
              <a:round/>
              <a:headEnd len="med" w="med" type="none"/>
              <a:tailEnd len="med" w="med" type="triangle"/>
            </a:ln>
          </p:spPr>
        </p:cxnSp>
        <p:sp>
          <p:nvSpPr>
            <p:cNvPr id="383" name="Google Shape;383;p38"/>
            <p:cNvSpPr/>
            <p:nvPr/>
          </p:nvSpPr>
          <p:spPr>
            <a:xfrm>
              <a:off x="5386725" y="3411700"/>
              <a:ext cx="1603200" cy="8502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Cooker kit serials scanned into Google sheets</a:t>
              </a:r>
              <a:endParaRPr>
                <a:solidFill>
                  <a:schemeClr val="lt1"/>
                </a:solidFill>
                <a:latin typeface="Nunito"/>
                <a:ea typeface="Nunito"/>
                <a:cs typeface="Nunito"/>
                <a:sym typeface="Nunito"/>
              </a:endParaRPr>
            </a:p>
          </p:txBody>
        </p:sp>
        <p:sp>
          <p:nvSpPr>
            <p:cNvPr id="384" name="Google Shape;384;p38"/>
            <p:cNvSpPr/>
            <p:nvPr/>
          </p:nvSpPr>
          <p:spPr>
            <a:xfrm>
              <a:off x="7978075" y="3411700"/>
              <a:ext cx="1731900" cy="8502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Cooker kit serials transferred to ERP</a:t>
              </a:r>
              <a:endParaRPr>
                <a:solidFill>
                  <a:schemeClr val="lt1"/>
                </a:solidFill>
                <a:latin typeface="Nunito"/>
                <a:ea typeface="Nunito"/>
                <a:cs typeface="Nunito"/>
                <a:sym typeface="Nunito"/>
              </a:endParaRPr>
            </a:p>
          </p:txBody>
        </p:sp>
        <p:sp>
          <p:nvSpPr>
            <p:cNvPr id="385" name="Google Shape;385;p38"/>
            <p:cNvSpPr/>
            <p:nvPr/>
          </p:nvSpPr>
          <p:spPr>
            <a:xfrm>
              <a:off x="5386775" y="4506675"/>
              <a:ext cx="16818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Scanning done using Zebra scanner</a:t>
              </a:r>
              <a:endParaRPr sz="1200">
                <a:latin typeface="Nunito"/>
                <a:ea typeface="Nunito"/>
                <a:cs typeface="Nunito"/>
                <a:sym typeface="Nunito"/>
              </a:endParaRPr>
            </a:p>
          </p:txBody>
        </p:sp>
        <p:cxnSp>
          <p:nvCxnSpPr>
            <p:cNvPr id="386" name="Google Shape;386;p38"/>
            <p:cNvCxnSpPr>
              <a:stCxn id="381" idx="3"/>
              <a:endCxn id="383" idx="1"/>
            </p:cNvCxnSpPr>
            <p:nvPr/>
          </p:nvCxnSpPr>
          <p:spPr>
            <a:xfrm>
              <a:off x="4398575" y="3836800"/>
              <a:ext cx="988200" cy="0"/>
            </a:xfrm>
            <a:prstGeom prst="straightConnector1">
              <a:avLst/>
            </a:prstGeom>
            <a:noFill/>
            <a:ln cap="flat" cmpd="sng" w="9525">
              <a:solidFill>
                <a:srgbClr val="31538F"/>
              </a:solidFill>
              <a:prstDash val="solid"/>
              <a:round/>
              <a:headEnd len="med" w="med" type="none"/>
              <a:tailEnd len="med" w="med" type="triangle"/>
            </a:ln>
          </p:spPr>
        </p:cxnSp>
        <p:cxnSp>
          <p:nvCxnSpPr>
            <p:cNvPr id="387" name="Google Shape;387;p38"/>
            <p:cNvCxnSpPr>
              <a:stCxn id="383" idx="3"/>
              <a:endCxn id="384" idx="1"/>
            </p:cNvCxnSpPr>
            <p:nvPr/>
          </p:nvCxnSpPr>
          <p:spPr>
            <a:xfrm>
              <a:off x="6989925" y="3836800"/>
              <a:ext cx="988200" cy="0"/>
            </a:xfrm>
            <a:prstGeom prst="straightConnector1">
              <a:avLst/>
            </a:prstGeom>
            <a:noFill/>
            <a:ln cap="flat" cmpd="sng" w="9525">
              <a:solidFill>
                <a:srgbClr val="31538F"/>
              </a:solidFill>
              <a:prstDash val="solid"/>
              <a:round/>
              <a:headEnd len="med" w="med" type="none"/>
              <a:tailEnd len="med" w="med" type="triangle"/>
            </a:ln>
          </p:spPr>
        </p:cxnSp>
        <p:sp>
          <p:nvSpPr>
            <p:cNvPr id="388" name="Google Shape;388;p38"/>
            <p:cNvSpPr/>
            <p:nvPr/>
          </p:nvSpPr>
          <p:spPr>
            <a:xfrm>
              <a:off x="7978075" y="4506675"/>
              <a:ext cx="16818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Serials copy/pasted into ERP Inbound</a:t>
              </a:r>
              <a:endParaRPr sz="1200">
                <a:latin typeface="Nunito"/>
                <a:ea typeface="Nunito"/>
                <a:cs typeface="Nunito"/>
                <a:sym typeface="Nuni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3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94" name="Google Shape;394;p3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Cooker Operations (Warehousing)</a:t>
            </a:r>
            <a:endParaRPr/>
          </a:p>
        </p:txBody>
      </p:sp>
      <p:sp>
        <p:nvSpPr>
          <p:cNvPr id="395" name="Google Shape;395;p39"/>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APPS IN USE:</a:t>
            </a:r>
            <a:endParaRPr b="1" sz="1600"/>
          </a:p>
          <a:p>
            <a:pPr indent="0" lvl="0" marL="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AutoNum type="arabicPeriod"/>
            </a:pPr>
            <a:r>
              <a:rPr lang="en-US" sz="1600"/>
              <a:t>KOKO Mile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Mile Usage:</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Receive kits into the ERP using the cooker receipt module.</a:t>
            </a:r>
            <a:endParaRPr sz="1600"/>
          </a:p>
          <a:p>
            <a:pPr indent="-330200" lvl="0" marL="457200" rtl="0" algn="l">
              <a:lnSpc>
                <a:spcPct val="100000"/>
              </a:lnSpc>
              <a:spcBef>
                <a:spcPts val="0"/>
              </a:spcBef>
              <a:spcAft>
                <a:spcPts val="0"/>
              </a:spcAft>
              <a:buSzPts val="1600"/>
              <a:buAutoNum type="arabicPeriod"/>
            </a:pPr>
            <a:r>
              <a:rPr lang="en-US" sz="1600"/>
              <a:t>Perform internal transfers between different locations e.g between service location and the loading bay.</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KOKO MILE PAIN POINTS:</a:t>
            </a:r>
            <a:endParaRPr b="1" sz="1600"/>
          </a:p>
          <a:p>
            <a:pPr indent="0" lvl="0" marL="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AutoNum type="arabicPeriod"/>
            </a:pPr>
            <a:r>
              <a:rPr lang="en-US" sz="1600"/>
              <a:t>Bulk scanning of kits can lead to synchronization failure with the ERP. This has led to time delays in scanning as users have to scan a maximum of 100 records at a time, out of an average of 2400 in a consignment.</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WAREHOUSE FUNCTIONAL GAPS</a:t>
            </a:r>
            <a:endParaRPr b="1" sz="1600"/>
          </a:p>
          <a:p>
            <a:pPr indent="0" lvl="0" marL="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AutoNum type="arabicPeriod"/>
            </a:pPr>
            <a:r>
              <a:rPr lang="en-US" sz="1600"/>
              <a:t>The ERP internal transfer function is buggy, leading to errors when transferring kits between ERP locations.</a:t>
            </a:r>
            <a:endParaRPr sz="1600"/>
          </a:p>
          <a:p>
            <a:pPr indent="-330200" lvl="0" marL="457200" rtl="0" algn="l">
              <a:lnSpc>
                <a:spcPct val="100000"/>
              </a:lnSpc>
              <a:spcBef>
                <a:spcPts val="0"/>
              </a:spcBef>
              <a:spcAft>
                <a:spcPts val="0"/>
              </a:spcAft>
              <a:buSzPts val="1600"/>
              <a:buAutoNum type="arabicPeriod"/>
            </a:pPr>
            <a:r>
              <a:rPr lang="en-US" sz="1600"/>
              <a:t>There is no singular QR code for the entire consignment.</a:t>
            </a:r>
            <a:endParaRPr sz="1600"/>
          </a:p>
          <a:p>
            <a:pPr indent="-330200" lvl="0" marL="457200" rtl="0" algn="l">
              <a:lnSpc>
                <a:spcPct val="100000"/>
              </a:lnSpc>
              <a:spcBef>
                <a:spcPts val="0"/>
              </a:spcBef>
              <a:spcAft>
                <a:spcPts val="0"/>
              </a:spcAft>
              <a:buSzPts val="1600"/>
              <a:buAutoNum type="arabicPeriod"/>
            </a:pPr>
            <a:r>
              <a:rPr lang="en-US" sz="1600"/>
              <a:t>The bulk synchronization function with the ERP is broken, leading to delays in kit transfers.</a:t>
            </a:r>
            <a:endParaRPr sz="1600"/>
          </a:p>
          <a:p>
            <a:pPr indent="0" lvl="0" marL="0" rtl="0" algn="l">
              <a:lnSpc>
                <a:spcPct val="100000"/>
              </a:lnSpc>
              <a:spcBef>
                <a:spcPts val="0"/>
              </a:spcBef>
              <a:spcAft>
                <a:spcPts val="0"/>
              </a:spcAft>
              <a:buNone/>
            </a:pPr>
            <a:r>
              <a:t/>
            </a:r>
            <a:endParaRPr sz="1600"/>
          </a:p>
        </p:txBody>
      </p:sp>
      <p:sp>
        <p:nvSpPr>
          <p:cNvPr id="396" name="Google Shape;396;p3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02" name="Google Shape;402;p4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Cooker Operations (Dispatch)</a:t>
            </a:r>
            <a:endParaRPr/>
          </a:p>
        </p:txBody>
      </p:sp>
      <p:sp>
        <p:nvSpPr>
          <p:cNvPr id="403" name="Google Shape;403;p4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cooker dispatch team is responsible for:</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Picking customer orders</a:t>
            </a:r>
            <a:endParaRPr sz="1600"/>
          </a:p>
          <a:p>
            <a:pPr indent="-330200" lvl="0" marL="457200" rtl="0" algn="l">
              <a:lnSpc>
                <a:spcPct val="100000"/>
              </a:lnSpc>
              <a:spcBef>
                <a:spcPts val="0"/>
              </a:spcBef>
              <a:spcAft>
                <a:spcPts val="0"/>
              </a:spcAft>
              <a:buSzPts val="1600"/>
              <a:buAutoNum type="arabicPeriod"/>
            </a:pPr>
            <a:r>
              <a:rPr lang="en-US" sz="1600"/>
              <a:t>Coordinating the tracking and delivery of cooker kits to KOKO agent shops.</a:t>
            </a:r>
            <a:endParaRPr sz="1600"/>
          </a:p>
          <a:p>
            <a:pPr indent="-330200" lvl="0" marL="457200" rtl="0" algn="l">
              <a:lnSpc>
                <a:spcPct val="100000"/>
              </a:lnSpc>
              <a:spcBef>
                <a:spcPts val="0"/>
              </a:spcBef>
              <a:spcAft>
                <a:spcPts val="0"/>
              </a:spcAft>
              <a:buSzPts val="1600"/>
              <a:buAutoNum type="arabicPeriod"/>
            </a:pPr>
            <a:r>
              <a:rPr lang="en-US" sz="1600"/>
              <a:t>Stocktaking of cooker kits in KOKO agent shops</a:t>
            </a:r>
            <a:endParaRPr sz="1600"/>
          </a:p>
          <a:p>
            <a:pPr indent="-330200" lvl="0" marL="457200" rtl="0" algn="l">
              <a:lnSpc>
                <a:spcPct val="100000"/>
              </a:lnSpc>
              <a:spcBef>
                <a:spcPts val="0"/>
              </a:spcBef>
              <a:spcAft>
                <a:spcPts val="0"/>
              </a:spcAft>
              <a:buSzPts val="1600"/>
              <a:buAutoNum type="arabicPeriod"/>
            </a:pPr>
            <a:r>
              <a:rPr lang="en-US" sz="1600"/>
              <a:t>Navigation using Google maps</a:t>
            </a:r>
            <a:endParaRPr sz="1600"/>
          </a:p>
          <a:p>
            <a:pPr indent="0" lvl="0" marL="0" rtl="0" algn="l">
              <a:lnSpc>
                <a:spcPct val="100000"/>
              </a:lnSpc>
              <a:spcBef>
                <a:spcPts val="0"/>
              </a:spcBef>
              <a:spcAft>
                <a:spcPts val="0"/>
              </a:spcAft>
              <a:buNone/>
            </a:pPr>
            <a:r>
              <a:t/>
            </a:r>
            <a:endParaRPr b="1" sz="1600"/>
          </a:p>
          <a:p>
            <a:pPr indent="0" lvl="0" marL="0" rtl="0" algn="l">
              <a:lnSpc>
                <a:spcPct val="100000"/>
              </a:lnSpc>
              <a:spcBef>
                <a:spcPts val="0"/>
              </a:spcBef>
              <a:spcAft>
                <a:spcPts val="0"/>
              </a:spcAft>
              <a:buNone/>
            </a:pPr>
            <a:r>
              <a:rPr lang="en-US" sz="1600"/>
              <a:t>Cooker delivery process: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404" name="Google Shape;404;p4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405" name="Google Shape;405;p40"/>
          <p:cNvGrpSpPr/>
          <p:nvPr/>
        </p:nvGrpSpPr>
        <p:grpSpPr>
          <a:xfrm>
            <a:off x="3212250" y="3469750"/>
            <a:ext cx="6400800" cy="2714625"/>
            <a:chOff x="3212250" y="3469750"/>
            <a:chExt cx="6400800" cy="2714625"/>
          </a:xfrm>
        </p:grpSpPr>
        <p:pic>
          <p:nvPicPr>
            <p:cNvPr id="406" name="Google Shape;406;p40"/>
            <p:cNvPicPr preferRelativeResize="0"/>
            <p:nvPr/>
          </p:nvPicPr>
          <p:blipFill>
            <a:blip r:embed="rId4">
              <a:alphaModFix/>
            </a:blip>
            <a:stretch>
              <a:fillRect/>
            </a:stretch>
          </p:blipFill>
          <p:spPr>
            <a:xfrm>
              <a:off x="3212250" y="3469750"/>
              <a:ext cx="6400800" cy="2714625"/>
            </a:xfrm>
            <a:prstGeom prst="rect">
              <a:avLst/>
            </a:prstGeom>
            <a:noFill/>
            <a:ln>
              <a:noFill/>
            </a:ln>
          </p:spPr>
        </p:pic>
        <p:sp>
          <p:nvSpPr>
            <p:cNvPr id="407" name="Google Shape;407;p40"/>
            <p:cNvSpPr/>
            <p:nvPr/>
          </p:nvSpPr>
          <p:spPr>
            <a:xfrm>
              <a:off x="4479500" y="5003920"/>
              <a:ext cx="688500" cy="5019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chemeClr val="lt1"/>
                  </a:solidFill>
                  <a:latin typeface="Nunito"/>
                  <a:ea typeface="Nunito"/>
                  <a:cs typeface="Nunito"/>
                  <a:sym typeface="Nunito"/>
                </a:rPr>
                <a:t>Scan products into vehicle</a:t>
              </a:r>
              <a:endParaRPr sz="700">
                <a:solidFill>
                  <a:schemeClr val="lt1"/>
                </a:solidFill>
                <a:latin typeface="Nunito"/>
                <a:ea typeface="Nunito"/>
                <a:cs typeface="Nunito"/>
                <a:sym typeface="Nunito"/>
              </a:endParaRPr>
            </a:p>
          </p:txBody>
        </p:sp>
        <p:sp>
          <p:nvSpPr>
            <p:cNvPr id="408" name="Google Shape;408;p40"/>
            <p:cNvSpPr/>
            <p:nvPr/>
          </p:nvSpPr>
          <p:spPr>
            <a:xfrm>
              <a:off x="5441350" y="5003920"/>
              <a:ext cx="688500" cy="5019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chemeClr val="lt1"/>
                  </a:solidFill>
                  <a:latin typeface="Nunito"/>
                  <a:ea typeface="Nunito"/>
                  <a:cs typeface="Nunito"/>
                  <a:sym typeface="Nunito"/>
                </a:rPr>
                <a:t>Start trip</a:t>
              </a:r>
              <a:endParaRPr sz="700">
                <a:solidFill>
                  <a:schemeClr val="lt1"/>
                </a:solidFill>
                <a:latin typeface="Nunito"/>
                <a:ea typeface="Nunito"/>
                <a:cs typeface="Nunito"/>
                <a:sym typeface="Nunito"/>
              </a:endParaRPr>
            </a:p>
          </p:txBody>
        </p:sp>
        <p:sp>
          <p:nvSpPr>
            <p:cNvPr id="409" name="Google Shape;409;p40"/>
            <p:cNvSpPr/>
            <p:nvPr/>
          </p:nvSpPr>
          <p:spPr>
            <a:xfrm>
              <a:off x="6327000" y="5003920"/>
              <a:ext cx="688500" cy="5019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chemeClr val="lt1"/>
                  </a:solidFill>
                  <a:latin typeface="Nunito"/>
                  <a:ea typeface="Nunito"/>
                  <a:cs typeface="Nunito"/>
                  <a:sym typeface="Nunito"/>
                </a:rPr>
                <a:t>Reach shop</a:t>
              </a:r>
              <a:endParaRPr sz="700">
                <a:solidFill>
                  <a:schemeClr val="lt1"/>
                </a:solidFill>
                <a:latin typeface="Nunito"/>
                <a:ea typeface="Nunito"/>
                <a:cs typeface="Nunito"/>
                <a:sym typeface="Nunito"/>
              </a:endParaRPr>
            </a:p>
          </p:txBody>
        </p:sp>
        <p:sp>
          <p:nvSpPr>
            <p:cNvPr id="410" name="Google Shape;410;p40"/>
            <p:cNvSpPr/>
            <p:nvPr/>
          </p:nvSpPr>
          <p:spPr>
            <a:xfrm>
              <a:off x="7231630" y="5003920"/>
              <a:ext cx="688500" cy="5019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chemeClr val="lt1"/>
                  </a:solidFill>
                  <a:latin typeface="Nunito"/>
                  <a:ea typeface="Nunito"/>
                  <a:cs typeface="Nunito"/>
                  <a:sym typeface="Nunito"/>
                </a:rPr>
                <a:t>Start stock take task</a:t>
              </a:r>
              <a:endParaRPr sz="700">
                <a:solidFill>
                  <a:schemeClr val="lt1"/>
                </a:solidFill>
                <a:latin typeface="Nunito"/>
                <a:ea typeface="Nunito"/>
                <a:cs typeface="Nunito"/>
                <a:sym typeface="Nunito"/>
              </a:endParaRPr>
            </a:p>
          </p:txBody>
        </p:sp>
        <p:sp>
          <p:nvSpPr>
            <p:cNvPr id="411" name="Google Shape;411;p40"/>
            <p:cNvSpPr/>
            <p:nvPr/>
          </p:nvSpPr>
          <p:spPr>
            <a:xfrm>
              <a:off x="8159086" y="5003920"/>
              <a:ext cx="688500" cy="5019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700">
                  <a:solidFill>
                    <a:schemeClr val="lt1"/>
                  </a:solidFill>
                  <a:latin typeface="Nunito"/>
                  <a:ea typeface="Nunito"/>
                  <a:cs typeface="Nunito"/>
                  <a:sym typeface="Nunito"/>
                </a:rPr>
                <a:t>Scan stock serials</a:t>
              </a:r>
              <a:endParaRPr sz="700">
                <a:solidFill>
                  <a:schemeClr val="lt1"/>
                </a:solidFill>
                <a:latin typeface="Nunito"/>
                <a:ea typeface="Nunito"/>
                <a:cs typeface="Nunito"/>
                <a:sym typeface="Nunito"/>
              </a:endParaRPr>
            </a:p>
          </p:txBody>
        </p:sp>
        <p:sp>
          <p:nvSpPr>
            <p:cNvPr id="412" name="Google Shape;412;p40"/>
            <p:cNvSpPr/>
            <p:nvPr/>
          </p:nvSpPr>
          <p:spPr>
            <a:xfrm>
              <a:off x="4479500" y="5636350"/>
              <a:ext cx="848700" cy="5019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latin typeface="Nunito"/>
                  <a:ea typeface="Nunito"/>
                  <a:cs typeface="Nunito"/>
                  <a:sym typeface="Nunito"/>
                </a:rPr>
                <a:t>Using the KOA app</a:t>
              </a:r>
              <a:endParaRPr sz="700">
                <a:latin typeface="Nunito"/>
                <a:ea typeface="Nunito"/>
                <a:cs typeface="Nunito"/>
                <a:sym typeface="Nunito"/>
              </a:endParaRPr>
            </a:p>
          </p:txBody>
        </p:sp>
        <p:sp>
          <p:nvSpPr>
            <p:cNvPr id="413" name="Google Shape;413;p40"/>
            <p:cNvSpPr/>
            <p:nvPr/>
          </p:nvSpPr>
          <p:spPr>
            <a:xfrm>
              <a:off x="5441350" y="5636350"/>
              <a:ext cx="848700" cy="5019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latin typeface="Nunito"/>
                  <a:ea typeface="Nunito"/>
                  <a:cs typeface="Nunito"/>
                  <a:sym typeface="Nunito"/>
                </a:rPr>
                <a:t>Navigation using </a:t>
              </a:r>
              <a:r>
                <a:rPr lang="en-US" sz="700">
                  <a:latin typeface="Nunito"/>
                  <a:ea typeface="Nunito"/>
                  <a:cs typeface="Nunito"/>
                  <a:sym typeface="Nunito"/>
                </a:rPr>
                <a:t>the KOA app</a:t>
              </a:r>
              <a:endParaRPr sz="700">
                <a:latin typeface="Nunito"/>
                <a:ea typeface="Nunito"/>
                <a:cs typeface="Nunito"/>
                <a:sym typeface="Nunito"/>
              </a:endParaRPr>
            </a:p>
          </p:txBody>
        </p:sp>
        <p:sp>
          <p:nvSpPr>
            <p:cNvPr id="414" name="Google Shape;414;p40"/>
            <p:cNvSpPr/>
            <p:nvPr/>
          </p:nvSpPr>
          <p:spPr>
            <a:xfrm>
              <a:off x="8159075" y="5636350"/>
              <a:ext cx="848700" cy="5019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700">
                  <a:latin typeface="Nunito"/>
                  <a:ea typeface="Nunito"/>
                  <a:cs typeface="Nunito"/>
                  <a:sym typeface="Nunito"/>
                </a:rPr>
                <a:t>Stock taking </a:t>
              </a:r>
              <a:r>
                <a:rPr lang="en-US" sz="700">
                  <a:latin typeface="Nunito"/>
                  <a:ea typeface="Nunito"/>
                  <a:cs typeface="Nunito"/>
                  <a:sym typeface="Nunito"/>
                </a:rPr>
                <a:t>using the KOA app</a:t>
              </a:r>
              <a:endParaRPr sz="700">
                <a:latin typeface="Nunito"/>
                <a:ea typeface="Nunito"/>
                <a:cs typeface="Nunito"/>
                <a:sym typeface="Nuni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0" name="Google Shape;420;p4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Cooker Operations (Dispatch)</a:t>
            </a:r>
            <a:endParaRPr/>
          </a:p>
        </p:txBody>
      </p:sp>
      <p:sp>
        <p:nvSpPr>
          <p:cNvPr id="421" name="Google Shape;421;p4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APPS IN USE:</a:t>
            </a:r>
            <a:endParaRPr b="1" sz="1600"/>
          </a:p>
          <a:p>
            <a:pPr indent="0" lvl="0" marL="0" rtl="0" algn="l">
              <a:lnSpc>
                <a:spcPct val="100000"/>
              </a:lnSpc>
              <a:spcBef>
                <a:spcPts val="0"/>
              </a:spcBef>
              <a:spcAft>
                <a:spcPts val="0"/>
              </a:spcAft>
              <a:buClr>
                <a:schemeClr val="dk1"/>
              </a:buClr>
              <a:buSzPts val="1100"/>
              <a:buFont typeface="Arial"/>
              <a:buNone/>
            </a:pPr>
            <a:r>
              <a:t/>
            </a:r>
            <a:endParaRPr b="1" sz="1600"/>
          </a:p>
          <a:p>
            <a:pPr indent="-330200" lvl="0" marL="457200" rtl="0" algn="l">
              <a:lnSpc>
                <a:spcPct val="100000"/>
              </a:lnSpc>
              <a:spcBef>
                <a:spcPts val="0"/>
              </a:spcBef>
              <a:spcAft>
                <a:spcPts val="0"/>
              </a:spcAft>
              <a:buSzPts val="1600"/>
              <a:buAutoNum type="arabicPeriod"/>
            </a:pPr>
            <a:r>
              <a:rPr lang="en-US" sz="1600"/>
              <a:t>KOKO Mile</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0" lvl="0" marL="0" rtl="0" algn="l">
              <a:lnSpc>
                <a:spcPct val="100000"/>
              </a:lnSpc>
              <a:spcBef>
                <a:spcPts val="0"/>
              </a:spcBef>
              <a:spcAft>
                <a:spcPts val="0"/>
              </a:spcAft>
              <a:buNone/>
            </a:pPr>
            <a:r>
              <a:rPr b="1" lang="en-US" sz="1600"/>
              <a:t>KOKO MILE PAIN POINTS:</a:t>
            </a:r>
            <a:endParaRPr b="1" sz="1600"/>
          </a:p>
          <a:p>
            <a:pPr indent="0" lvl="0" marL="0" rtl="0" algn="l">
              <a:lnSpc>
                <a:spcPct val="100000"/>
              </a:lnSpc>
              <a:spcBef>
                <a:spcPts val="0"/>
              </a:spcBef>
              <a:spcAft>
                <a:spcPts val="0"/>
              </a:spcAft>
              <a:buClr>
                <a:schemeClr val="dk1"/>
              </a:buClr>
              <a:buSzPts val="1100"/>
              <a:buFont typeface="Arial"/>
              <a:buNone/>
            </a:pPr>
            <a:r>
              <a:t/>
            </a:r>
            <a:endParaRPr b="1" sz="1600"/>
          </a:p>
          <a:p>
            <a:pPr indent="-330200" lvl="0" marL="457200" rtl="0" algn="l">
              <a:lnSpc>
                <a:spcPct val="100000"/>
              </a:lnSpc>
              <a:spcBef>
                <a:spcPts val="0"/>
              </a:spcBef>
              <a:spcAft>
                <a:spcPts val="0"/>
              </a:spcAft>
              <a:buSzPts val="1600"/>
              <a:buAutoNum type="arabicPeriod"/>
            </a:pPr>
            <a:r>
              <a:rPr lang="en-US" sz="1600"/>
              <a:t>Frequent failures synchronizing data with the ERP.</a:t>
            </a:r>
            <a:endParaRPr sz="1600"/>
          </a:p>
          <a:p>
            <a:pPr indent="-330200" lvl="0" marL="457200" rtl="0" algn="l">
              <a:lnSpc>
                <a:spcPct val="100000"/>
              </a:lnSpc>
              <a:spcBef>
                <a:spcPts val="0"/>
              </a:spcBef>
              <a:spcAft>
                <a:spcPts val="0"/>
              </a:spcAft>
              <a:buSzPts val="1600"/>
              <a:buAutoNum type="arabicPeriod"/>
            </a:pPr>
            <a:r>
              <a:rPr lang="en-US" sz="1600"/>
              <a:t>The stocktaking clerk can scan only 1 kit, leading to the rest of the stock being moved to missing stock.</a:t>
            </a:r>
            <a:endParaRPr sz="1600"/>
          </a:p>
          <a:p>
            <a:pPr indent="-330200" lvl="0" marL="457200" rtl="0" algn="l">
              <a:lnSpc>
                <a:spcPct val="100000"/>
              </a:lnSpc>
              <a:spcBef>
                <a:spcPts val="0"/>
              </a:spcBef>
              <a:spcAft>
                <a:spcPts val="0"/>
              </a:spcAft>
              <a:buSzPts val="1600"/>
              <a:buAutoNum type="arabicPeriod"/>
            </a:pPr>
            <a:r>
              <a:rPr lang="en-US" sz="1600"/>
              <a:t>Reverse logistics isn’t done in the app, rather manually using a delivery note.</a:t>
            </a:r>
            <a:endParaRPr sz="1600"/>
          </a:p>
          <a:p>
            <a:pPr indent="0" lvl="0" marL="0" rtl="0" algn="l">
              <a:lnSpc>
                <a:spcPct val="100000"/>
              </a:lnSpc>
              <a:spcBef>
                <a:spcPts val="0"/>
              </a:spcBef>
              <a:spcAft>
                <a:spcPts val="0"/>
              </a:spcAft>
              <a:buNone/>
            </a:pPr>
            <a:r>
              <a:t/>
            </a:r>
            <a:endParaRPr b="1" sz="1600"/>
          </a:p>
          <a:p>
            <a:pPr indent="0" lvl="0" marL="0" rtl="0" algn="l">
              <a:lnSpc>
                <a:spcPct val="100000"/>
              </a:lnSpc>
              <a:spcBef>
                <a:spcPts val="0"/>
              </a:spcBef>
              <a:spcAft>
                <a:spcPts val="0"/>
              </a:spcAft>
              <a:buNone/>
            </a:pPr>
            <a:r>
              <a:rPr b="1" lang="en-US" sz="1600"/>
              <a:t>FUNCTIONAL GAPS:</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Reverse logistics is done manually. This is both tedious and time consuming.</a:t>
            </a:r>
            <a:endParaRPr sz="1600"/>
          </a:p>
          <a:p>
            <a:pPr indent="-330200" lvl="0" marL="457200" rtl="0" algn="l">
              <a:lnSpc>
                <a:spcPct val="100000"/>
              </a:lnSpc>
              <a:spcBef>
                <a:spcPts val="0"/>
              </a:spcBef>
              <a:spcAft>
                <a:spcPts val="0"/>
              </a:spcAft>
              <a:buSzPts val="1600"/>
              <a:buAutoNum type="arabicPeriod"/>
            </a:pPr>
            <a:r>
              <a:rPr lang="en-US" sz="1600"/>
              <a:t>There’s no way to ensure that stocktaking clerks complete the process for all kits in an agent shop.</a:t>
            </a:r>
            <a:endParaRPr sz="1600"/>
          </a:p>
          <a:p>
            <a:pPr indent="-330200" lvl="0" marL="457200" rtl="0" algn="l">
              <a:lnSpc>
                <a:spcPct val="100000"/>
              </a:lnSpc>
              <a:spcBef>
                <a:spcPts val="0"/>
              </a:spcBef>
              <a:spcAft>
                <a:spcPts val="0"/>
              </a:spcAft>
              <a:buSzPts val="1600"/>
              <a:buAutoNum type="arabicPeriod"/>
            </a:pPr>
            <a:r>
              <a:rPr lang="en-US" sz="1600"/>
              <a:t>Failed synchronization of kits in the ERP has led to missing records/repeated tasks.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422" name="Google Shape;422;p4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8" name="Google Shape;428;p4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Cooker Operations (Cooker Service)</a:t>
            </a:r>
            <a:endParaRPr/>
          </a:p>
        </p:txBody>
      </p:sp>
      <p:sp>
        <p:nvSpPr>
          <p:cNvPr id="429" name="Google Shape;429;p4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cooker service operations is responsible for cooker after-sales service.</a:t>
            </a:r>
            <a:endParaRPr sz="1600"/>
          </a:p>
          <a:p>
            <a:pPr indent="0" lvl="0" marL="0" rtl="0" algn="l">
              <a:lnSpc>
                <a:spcPct val="100000"/>
              </a:lnSpc>
              <a:spcBef>
                <a:spcPts val="0"/>
              </a:spcBef>
              <a:spcAft>
                <a:spcPts val="0"/>
              </a:spcAft>
              <a:buNone/>
            </a:pPr>
            <a:r>
              <a:rPr lang="en-US" sz="1600"/>
              <a:t>They are composed of 2 teams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a). Field Service team:</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Field Service team is responsible for cooker repairs at customer locations. Their functions include:</a:t>
            </a:r>
            <a:endParaRPr sz="1600"/>
          </a:p>
          <a:p>
            <a:pPr indent="-330200" lvl="0" marL="457200" rtl="0" algn="l">
              <a:lnSpc>
                <a:spcPct val="100000"/>
              </a:lnSpc>
              <a:spcBef>
                <a:spcPts val="0"/>
              </a:spcBef>
              <a:spcAft>
                <a:spcPts val="0"/>
              </a:spcAft>
              <a:buSzPts val="1600"/>
              <a:buAutoNum type="arabicPeriod"/>
            </a:pPr>
            <a:r>
              <a:rPr lang="en-US" sz="1600"/>
              <a:t>Cooker repair</a:t>
            </a:r>
            <a:endParaRPr sz="1600"/>
          </a:p>
          <a:p>
            <a:pPr indent="-330200" lvl="0" marL="457200" rtl="0" algn="l">
              <a:lnSpc>
                <a:spcPct val="100000"/>
              </a:lnSpc>
              <a:spcBef>
                <a:spcPts val="0"/>
              </a:spcBef>
              <a:spcAft>
                <a:spcPts val="0"/>
              </a:spcAft>
              <a:buSzPts val="1600"/>
              <a:buAutoNum type="arabicPeriod"/>
            </a:pPr>
            <a:r>
              <a:rPr lang="en-US" sz="1600"/>
              <a:t>Swap cooker parts</a:t>
            </a:r>
            <a:endParaRPr sz="1600"/>
          </a:p>
          <a:p>
            <a:pPr indent="-330200" lvl="0" marL="457200" rtl="0" algn="l">
              <a:lnSpc>
                <a:spcPct val="100000"/>
              </a:lnSpc>
              <a:spcBef>
                <a:spcPts val="0"/>
              </a:spcBef>
              <a:spcAft>
                <a:spcPts val="0"/>
              </a:spcAft>
              <a:buSzPts val="1600"/>
              <a:buAutoNum type="arabicPeriod"/>
            </a:pPr>
            <a:r>
              <a:rPr lang="en-US" sz="1600"/>
              <a:t>Cooker swap</a:t>
            </a:r>
            <a:endParaRPr sz="1600"/>
          </a:p>
          <a:p>
            <a:pPr indent="-330200" lvl="0" marL="457200" rtl="0" algn="l">
              <a:lnSpc>
                <a:spcPct val="100000"/>
              </a:lnSpc>
              <a:spcBef>
                <a:spcPts val="0"/>
              </a:spcBef>
              <a:spcAft>
                <a:spcPts val="0"/>
              </a:spcAft>
              <a:buSzPts val="1600"/>
              <a:buAutoNum type="arabicPeriod"/>
            </a:pPr>
            <a:r>
              <a:rPr lang="en-US" sz="1600"/>
              <a:t>Canister swap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b). Part Repairs team:</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team is responsible for processing defective cooker parts returned by the Field Service team. Their functions include:</a:t>
            </a:r>
            <a:endParaRPr sz="1600"/>
          </a:p>
          <a:p>
            <a:pPr indent="-330200" lvl="0" marL="457200" rtl="0" algn="l">
              <a:lnSpc>
                <a:spcPct val="100000"/>
              </a:lnSpc>
              <a:spcBef>
                <a:spcPts val="0"/>
              </a:spcBef>
              <a:spcAft>
                <a:spcPts val="0"/>
              </a:spcAft>
              <a:buSzPts val="1600"/>
              <a:buAutoNum type="arabicPeriod"/>
            </a:pPr>
            <a:r>
              <a:rPr lang="en-US" sz="1600"/>
              <a:t>Repair repairable parts</a:t>
            </a:r>
            <a:endParaRPr sz="1600"/>
          </a:p>
          <a:p>
            <a:pPr indent="-330200" lvl="0" marL="457200" rtl="0" algn="l">
              <a:lnSpc>
                <a:spcPct val="100000"/>
              </a:lnSpc>
              <a:spcBef>
                <a:spcPts val="0"/>
              </a:spcBef>
              <a:spcAft>
                <a:spcPts val="0"/>
              </a:spcAft>
              <a:buSzPts val="1600"/>
              <a:buAutoNum type="arabicPeriod"/>
            </a:pPr>
            <a:r>
              <a:rPr lang="en-US" sz="1600"/>
              <a:t>Scrap irreparable parts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430" name="Google Shape;430;p4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4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36" name="Google Shape;436;p4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Cooker Operations (Cooker Service)</a:t>
            </a:r>
            <a:endParaRPr/>
          </a:p>
        </p:txBody>
      </p:sp>
      <p:sp>
        <p:nvSpPr>
          <p:cNvPr id="437" name="Google Shape;437;p43"/>
          <p:cNvSpPr txBox="1"/>
          <p:nvPr>
            <p:ph idx="1" type="subTitle"/>
          </p:nvPr>
        </p:nvSpPr>
        <p:spPr>
          <a:xfrm>
            <a:off x="458725" y="1332471"/>
            <a:ext cx="11274600" cy="101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COOKER SERVICE PIPELINE:</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cooker service operations is responsible for cooker after-sales service.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438" name="Google Shape;438;p4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39" name="Google Shape;439;p43"/>
          <p:cNvSpPr/>
          <p:nvPr/>
        </p:nvSpPr>
        <p:spPr>
          <a:xfrm>
            <a:off x="547475" y="2593350"/>
            <a:ext cx="1339800" cy="8502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Customer Complaint</a:t>
            </a:r>
            <a:endParaRPr>
              <a:solidFill>
                <a:schemeClr val="lt1"/>
              </a:solidFill>
              <a:latin typeface="Nunito"/>
              <a:ea typeface="Nunito"/>
              <a:cs typeface="Nunito"/>
              <a:sym typeface="Nunito"/>
            </a:endParaRPr>
          </a:p>
        </p:txBody>
      </p:sp>
      <p:sp>
        <p:nvSpPr>
          <p:cNvPr id="440" name="Google Shape;440;p43"/>
          <p:cNvSpPr/>
          <p:nvPr/>
        </p:nvSpPr>
        <p:spPr>
          <a:xfrm>
            <a:off x="569075" y="3688325"/>
            <a:ext cx="15714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Phone</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SMS</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WhatsApp</a:t>
            </a:r>
            <a:endParaRPr sz="1200">
              <a:latin typeface="Nunito"/>
              <a:ea typeface="Nunito"/>
              <a:cs typeface="Nunito"/>
              <a:sym typeface="Nunito"/>
            </a:endParaRPr>
          </a:p>
        </p:txBody>
      </p:sp>
      <p:sp>
        <p:nvSpPr>
          <p:cNvPr id="441" name="Google Shape;441;p43"/>
          <p:cNvSpPr/>
          <p:nvPr/>
        </p:nvSpPr>
        <p:spPr>
          <a:xfrm>
            <a:off x="2875425" y="2593350"/>
            <a:ext cx="1339800" cy="8502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Customer Service</a:t>
            </a:r>
            <a:endParaRPr>
              <a:solidFill>
                <a:schemeClr val="lt1"/>
              </a:solidFill>
              <a:latin typeface="Nunito"/>
              <a:ea typeface="Nunito"/>
              <a:cs typeface="Nunito"/>
              <a:sym typeface="Nunito"/>
            </a:endParaRPr>
          </a:p>
        </p:txBody>
      </p:sp>
      <p:sp>
        <p:nvSpPr>
          <p:cNvPr id="442" name="Google Shape;442;p43"/>
          <p:cNvSpPr/>
          <p:nvPr/>
        </p:nvSpPr>
        <p:spPr>
          <a:xfrm>
            <a:off x="2897025" y="3688325"/>
            <a:ext cx="15714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Zendesk/Freshdesk tickets</a:t>
            </a:r>
            <a:endParaRPr sz="1200">
              <a:latin typeface="Nunito"/>
              <a:ea typeface="Nunito"/>
              <a:cs typeface="Nunito"/>
              <a:sym typeface="Nunito"/>
            </a:endParaRPr>
          </a:p>
        </p:txBody>
      </p:sp>
      <p:cxnSp>
        <p:nvCxnSpPr>
          <p:cNvPr id="443" name="Google Shape;443;p43"/>
          <p:cNvCxnSpPr>
            <a:stCxn id="439" idx="3"/>
            <a:endCxn id="441" idx="1"/>
          </p:cNvCxnSpPr>
          <p:nvPr/>
        </p:nvCxnSpPr>
        <p:spPr>
          <a:xfrm>
            <a:off x="1887275" y="3018450"/>
            <a:ext cx="988200" cy="0"/>
          </a:xfrm>
          <a:prstGeom prst="straightConnector1">
            <a:avLst/>
          </a:prstGeom>
          <a:noFill/>
          <a:ln cap="flat" cmpd="sng" w="9525">
            <a:solidFill>
              <a:srgbClr val="31538F"/>
            </a:solidFill>
            <a:prstDash val="solid"/>
            <a:round/>
            <a:headEnd len="med" w="med" type="none"/>
            <a:tailEnd len="med" w="med" type="triangle"/>
          </a:ln>
        </p:spPr>
      </p:cxnSp>
      <p:sp>
        <p:nvSpPr>
          <p:cNvPr id="444" name="Google Shape;444;p43"/>
          <p:cNvSpPr/>
          <p:nvPr/>
        </p:nvSpPr>
        <p:spPr>
          <a:xfrm>
            <a:off x="5203375" y="2593350"/>
            <a:ext cx="1339800" cy="8502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Field Service Schedule</a:t>
            </a:r>
            <a:endParaRPr>
              <a:solidFill>
                <a:schemeClr val="lt1"/>
              </a:solidFill>
              <a:latin typeface="Nunito"/>
              <a:ea typeface="Nunito"/>
              <a:cs typeface="Nunito"/>
              <a:sym typeface="Nunito"/>
            </a:endParaRPr>
          </a:p>
        </p:txBody>
      </p:sp>
      <p:sp>
        <p:nvSpPr>
          <p:cNvPr id="445" name="Google Shape;445;p43"/>
          <p:cNvSpPr/>
          <p:nvPr/>
        </p:nvSpPr>
        <p:spPr>
          <a:xfrm>
            <a:off x="7531325" y="2593350"/>
            <a:ext cx="1339800" cy="8502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Cooker Repair</a:t>
            </a:r>
            <a:endParaRPr>
              <a:solidFill>
                <a:schemeClr val="lt1"/>
              </a:solidFill>
              <a:latin typeface="Nunito"/>
              <a:ea typeface="Nunito"/>
              <a:cs typeface="Nunito"/>
              <a:sym typeface="Nunito"/>
            </a:endParaRPr>
          </a:p>
        </p:txBody>
      </p:sp>
      <p:sp>
        <p:nvSpPr>
          <p:cNvPr id="446" name="Google Shape;446;p43"/>
          <p:cNvSpPr/>
          <p:nvPr/>
        </p:nvSpPr>
        <p:spPr>
          <a:xfrm>
            <a:off x="5124625" y="3688325"/>
            <a:ext cx="16818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Field Service tracker spreadsheet</a:t>
            </a:r>
            <a:endParaRPr sz="1200">
              <a:latin typeface="Nunito"/>
              <a:ea typeface="Nunito"/>
              <a:cs typeface="Nunito"/>
              <a:sym typeface="Nunito"/>
            </a:endParaRPr>
          </a:p>
        </p:txBody>
      </p:sp>
      <p:cxnSp>
        <p:nvCxnSpPr>
          <p:cNvPr id="447" name="Google Shape;447;p43"/>
          <p:cNvCxnSpPr>
            <a:stCxn id="441" idx="3"/>
            <a:endCxn id="444" idx="1"/>
          </p:cNvCxnSpPr>
          <p:nvPr/>
        </p:nvCxnSpPr>
        <p:spPr>
          <a:xfrm>
            <a:off x="4215225" y="3018450"/>
            <a:ext cx="988200" cy="0"/>
          </a:xfrm>
          <a:prstGeom prst="straightConnector1">
            <a:avLst/>
          </a:prstGeom>
          <a:noFill/>
          <a:ln cap="flat" cmpd="sng" w="9525">
            <a:solidFill>
              <a:srgbClr val="31538F"/>
            </a:solidFill>
            <a:prstDash val="solid"/>
            <a:round/>
            <a:headEnd len="med" w="med" type="none"/>
            <a:tailEnd len="med" w="med" type="triangle"/>
          </a:ln>
        </p:spPr>
      </p:cxnSp>
      <p:cxnSp>
        <p:nvCxnSpPr>
          <p:cNvPr id="448" name="Google Shape;448;p43"/>
          <p:cNvCxnSpPr>
            <a:stCxn id="444" idx="3"/>
            <a:endCxn id="445" idx="1"/>
          </p:cNvCxnSpPr>
          <p:nvPr/>
        </p:nvCxnSpPr>
        <p:spPr>
          <a:xfrm>
            <a:off x="6543175" y="3018450"/>
            <a:ext cx="988200" cy="0"/>
          </a:xfrm>
          <a:prstGeom prst="straightConnector1">
            <a:avLst/>
          </a:prstGeom>
          <a:noFill/>
          <a:ln cap="flat" cmpd="sng" w="9525">
            <a:solidFill>
              <a:srgbClr val="31538F"/>
            </a:solidFill>
            <a:prstDash val="solid"/>
            <a:round/>
            <a:headEnd len="med" w="med" type="none"/>
            <a:tailEnd len="med" w="med" type="triangle"/>
          </a:ln>
        </p:spPr>
      </p:cxnSp>
      <p:sp>
        <p:nvSpPr>
          <p:cNvPr id="449" name="Google Shape;449;p43"/>
          <p:cNvSpPr/>
          <p:nvPr/>
        </p:nvSpPr>
        <p:spPr>
          <a:xfrm>
            <a:off x="9859275" y="2593350"/>
            <a:ext cx="1339800" cy="850200"/>
          </a:xfrm>
          <a:prstGeom prst="rect">
            <a:avLst/>
          </a:prstGeom>
          <a:solidFill>
            <a:srgbClr val="31538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Sparepart maintenance</a:t>
            </a:r>
            <a:endParaRPr>
              <a:solidFill>
                <a:schemeClr val="lt1"/>
              </a:solidFill>
              <a:latin typeface="Nunito"/>
              <a:ea typeface="Nunito"/>
              <a:cs typeface="Nunito"/>
              <a:sym typeface="Nunito"/>
            </a:endParaRPr>
          </a:p>
        </p:txBody>
      </p:sp>
      <p:sp>
        <p:nvSpPr>
          <p:cNvPr id="450" name="Google Shape;450;p43"/>
          <p:cNvSpPr/>
          <p:nvPr/>
        </p:nvSpPr>
        <p:spPr>
          <a:xfrm>
            <a:off x="7452575" y="3688325"/>
            <a:ext cx="16818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Cooker repair</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Part swap</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Cooker kit swap</a:t>
            </a:r>
            <a:endParaRPr sz="1200">
              <a:latin typeface="Nunito"/>
              <a:ea typeface="Nunito"/>
              <a:cs typeface="Nunito"/>
              <a:sym typeface="Nunito"/>
            </a:endParaRPr>
          </a:p>
        </p:txBody>
      </p:sp>
      <p:sp>
        <p:nvSpPr>
          <p:cNvPr id="451" name="Google Shape;451;p43"/>
          <p:cNvSpPr/>
          <p:nvPr/>
        </p:nvSpPr>
        <p:spPr>
          <a:xfrm>
            <a:off x="9780525" y="3688325"/>
            <a:ext cx="1497300" cy="850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Part repair</a:t>
            </a:r>
            <a:endParaRPr sz="1200">
              <a:latin typeface="Nunito"/>
              <a:ea typeface="Nunito"/>
              <a:cs typeface="Nunito"/>
              <a:sym typeface="Nunito"/>
            </a:endParaRPr>
          </a:p>
          <a:p>
            <a:pPr indent="0" lvl="0" marL="0" rtl="0" algn="l">
              <a:spcBef>
                <a:spcPts val="0"/>
              </a:spcBef>
              <a:spcAft>
                <a:spcPts val="0"/>
              </a:spcAft>
              <a:buNone/>
            </a:pPr>
            <a:r>
              <a:rPr lang="en-US" sz="1200">
                <a:latin typeface="Nunito"/>
                <a:ea typeface="Nunito"/>
                <a:cs typeface="Nunito"/>
                <a:sym typeface="Nunito"/>
              </a:rPr>
              <a:t>Part scrapping</a:t>
            </a:r>
            <a:endParaRPr sz="1200">
              <a:latin typeface="Nunito"/>
              <a:ea typeface="Nunito"/>
              <a:cs typeface="Nunito"/>
              <a:sym typeface="Nunito"/>
            </a:endParaRPr>
          </a:p>
        </p:txBody>
      </p:sp>
      <p:cxnSp>
        <p:nvCxnSpPr>
          <p:cNvPr id="452" name="Google Shape;452;p43"/>
          <p:cNvCxnSpPr>
            <a:stCxn id="445" idx="3"/>
            <a:endCxn id="449" idx="1"/>
          </p:cNvCxnSpPr>
          <p:nvPr/>
        </p:nvCxnSpPr>
        <p:spPr>
          <a:xfrm>
            <a:off x="8871125" y="3018450"/>
            <a:ext cx="988200" cy="0"/>
          </a:xfrm>
          <a:prstGeom prst="straightConnector1">
            <a:avLst/>
          </a:prstGeom>
          <a:noFill/>
          <a:ln cap="flat" cmpd="sng" w="9525">
            <a:solidFill>
              <a:srgbClr val="31538F"/>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4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58" name="Google Shape;458;p4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Cooker Operations (Cooker Service)</a:t>
            </a:r>
            <a:endParaRPr/>
          </a:p>
        </p:txBody>
      </p:sp>
      <p:sp>
        <p:nvSpPr>
          <p:cNvPr id="459" name="Google Shape;459;p4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MOBILE APP REQUIREMENTS:</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Field teams need the capability to preview scheduled field visits. This will reduce the amount of time used to prepare for field visits each morning.</a:t>
            </a:r>
            <a:endParaRPr sz="1600"/>
          </a:p>
          <a:p>
            <a:pPr indent="-330200" lvl="0" marL="457200" rtl="0" algn="l">
              <a:lnSpc>
                <a:spcPct val="100000"/>
              </a:lnSpc>
              <a:spcBef>
                <a:spcPts val="0"/>
              </a:spcBef>
              <a:spcAft>
                <a:spcPts val="0"/>
              </a:spcAft>
              <a:buSzPts val="1600"/>
              <a:buAutoNum type="arabicPeriod"/>
            </a:pPr>
            <a:r>
              <a:rPr lang="en-US" sz="1600"/>
              <a:t>Service teams need to be able to view the spare parts available in their toolboxes. This information will be useful in determining the parts they need to add to their toolboxes for the day’s visit.</a:t>
            </a:r>
            <a:endParaRPr sz="1600"/>
          </a:p>
          <a:p>
            <a:pPr indent="-330200" lvl="0" marL="457200" rtl="0" algn="l">
              <a:lnSpc>
                <a:spcPct val="100000"/>
              </a:lnSpc>
              <a:spcBef>
                <a:spcPts val="0"/>
              </a:spcBef>
              <a:spcAft>
                <a:spcPts val="0"/>
              </a:spcAft>
              <a:buSzPts val="1600"/>
              <a:buAutoNum type="arabicPeriod"/>
            </a:pPr>
            <a:r>
              <a:rPr lang="en-US" sz="1600"/>
              <a:t>Service teams need instructional guides available to them in the field. This will reduce their reliance on office support for cooker repairs.</a:t>
            </a:r>
            <a:endParaRPr sz="1600"/>
          </a:p>
          <a:p>
            <a:pPr indent="-330200" lvl="0" marL="457200" rtl="0" algn="l">
              <a:lnSpc>
                <a:spcPct val="100000"/>
              </a:lnSpc>
              <a:spcBef>
                <a:spcPts val="0"/>
              </a:spcBef>
              <a:spcAft>
                <a:spcPts val="0"/>
              </a:spcAft>
              <a:buSzPts val="1600"/>
              <a:buAutoNum type="arabicPeriod"/>
            </a:pPr>
            <a:r>
              <a:rPr lang="en-US" sz="1600"/>
              <a:t>Service teams need the capability to capture part numbers and update them in the inventory management system automatically. This will be useful in part tracking for management.</a:t>
            </a:r>
            <a:endParaRPr sz="1600"/>
          </a:p>
          <a:p>
            <a:pPr indent="-330200" lvl="0" marL="457200" rtl="0" algn="l">
              <a:lnSpc>
                <a:spcPct val="100000"/>
              </a:lnSpc>
              <a:spcBef>
                <a:spcPts val="0"/>
              </a:spcBef>
              <a:spcAft>
                <a:spcPts val="0"/>
              </a:spcAft>
              <a:buSzPts val="1600"/>
              <a:buAutoNum type="arabicPeriod"/>
            </a:pPr>
            <a:r>
              <a:rPr lang="en-US" sz="1600"/>
              <a:t>Service teams need the ability to add notes and comments to customer tickets created by Customer Care. This will reduce inaccuracies in reporting on cooker repairs.</a:t>
            </a:r>
            <a:endParaRPr sz="1600"/>
          </a:p>
          <a:p>
            <a:pPr indent="-330200" lvl="0" marL="457200" rtl="0" algn="l">
              <a:lnSpc>
                <a:spcPct val="100000"/>
              </a:lnSpc>
              <a:spcBef>
                <a:spcPts val="0"/>
              </a:spcBef>
              <a:spcAft>
                <a:spcPts val="0"/>
              </a:spcAft>
              <a:buSzPts val="1600"/>
              <a:buAutoNum type="arabicPeriod"/>
            </a:pPr>
            <a:r>
              <a:rPr lang="en-US" sz="1600"/>
              <a:t>Service teams need the capability to perform canister replacement in the field. This will reduce execution time.</a:t>
            </a:r>
            <a:endParaRPr sz="1600"/>
          </a:p>
          <a:p>
            <a:pPr indent="-330200" lvl="0" marL="457200" rtl="0" algn="l">
              <a:lnSpc>
                <a:spcPct val="100000"/>
              </a:lnSpc>
              <a:spcBef>
                <a:spcPts val="0"/>
              </a:spcBef>
              <a:spcAft>
                <a:spcPts val="0"/>
              </a:spcAft>
              <a:buSzPts val="1600"/>
              <a:buAutoNum type="arabicPeriod"/>
            </a:pPr>
            <a:r>
              <a:rPr lang="en-US" sz="1600"/>
              <a:t>Service teams need the capability to reassign cookers in the field without the help of Customer Care. This will reduce both execution time and reliance on Customer Care staff.</a:t>
            </a:r>
            <a:endParaRPr sz="1600"/>
          </a:p>
        </p:txBody>
      </p:sp>
      <p:sp>
        <p:nvSpPr>
          <p:cNvPr id="460" name="Google Shape;460;p4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66" name="Google Shape;466;p4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Cooker Operations (Cooker Service)</a:t>
            </a:r>
            <a:endParaRPr/>
          </a:p>
        </p:txBody>
      </p:sp>
      <p:sp>
        <p:nvSpPr>
          <p:cNvPr id="467" name="Google Shape;467;p45"/>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MOBILE APPS IN USE:</a:t>
            </a:r>
            <a:endParaRPr b="1" sz="1600"/>
          </a:p>
          <a:p>
            <a:pPr indent="0" lvl="0" marL="0" rtl="0" algn="l">
              <a:lnSpc>
                <a:spcPct val="100000"/>
              </a:lnSpc>
              <a:spcBef>
                <a:spcPts val="0"/>
              </a:spcBef>
              <a:spcAft>
                <a:spcPts val="0"/>
              </a:spcAft>
              <a:buNone/>
            </a:pPr>
            <a:r>
              <a:t/>
            </a:r>
            <a:endParaRPr b="1" sz="1600"/>
          </a:p>
          <a:p>
            <a:pPr indent="0" lvl="0" marL="0" rtl="0" algn="l">
              <a:lnSpc>
                <a:spcPct val="100000"/>
              </a:lnSpc>
              <a:spcBef>
                <a:spcPts val="0"/>
              </a:spcBef>
              <a:spcAft>
                <a:spcPts val="0"/>
              </a:spcAft>
              <a:buNone/>
            </a:pPr>
            <a:r>
              <a:rPr lang="en-US" sz="1600"/>
              <a:t>None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FUNCTIONAL GAPS:</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Field service teams have no ability to preview their daily field visits, which would reduce time wasted every morning preparing for field visits.</a:t>
            </a:r>
            <a:endParaRPr sz="1600"/>
          </a:p>
          <a:p>
            <a:pPr indent="-330200" lvl="0" marL="457200" rtl="0" algn="l">
              <a:lnSpc>
                <a:spcPct val="100000"/>
              </a:lnSpc>
              <a:spcBef>
                <a:spcPts val="0"/>
              </a:spcBef>
              <a:spcAft>
                <a:spcPts val="0"/>
              </a:spcAft>
              <a:buSzPts val="1600"/>
              <a:buAutoNum type="arabicPeriod"/>
            </a:pPr>
            <a:r>
              <a:rPr lang="en-US" sz="1600"/>
              <a:t>Field service teams have difficulty managing their toolboxes as they have to review the Field Service Tracker spreadsheet for spare part requirements.</a:t>
            </a:r>
            <a:endParaRPr sz="1600"/>
          </a:p>
          <a:p>
            <a:pPr indent="-330200" lvl="0" marL="457200" rtl="0" algn="l">
              <a:lnSpc>
                <a:spcPct val="100000"/>
              </a:lnSpc>
              <a:spcBef>
                <a:spcPts val="0"/>
              </a:spcBef>
              <a:spcAft>
                <a:spcPts val="0"/>
              </a:spcAft>
              <a:buSzPts val="1600"/>
              <a:buAutoNum type="arabicPeriod"/>
            </a:pPr>
            <a:r>
              <a:rPr lang="en-US" sz="1600"/>
              <a:t>There are no instructional guides available to field service teams in the field. In case they need guidance in performing repairs, they have to call into the office for assistance.</a:t>
            </a:r>
            <a:endParaRPr sz="1600"/>
          </a:p>
          <a:p>
            <a:pPr indent="-330200" lvl="0" marL="457200" rtl="0" algn="l">
              <a:lnSpc>
                <a:spcPct val="100000"/>
              </a:lnSpc>
              <a:spcBef>
                <a:spcPts val="0"/>
              </a:spcBef>
              <a:spcAft>
                <a:spcPts val="0"/>
              </a:spcAft>
              <a:buSzPts val="1600"/>
              <a:buAutoNum type="arabicPeriod"/>
            </a:pPr>
            <a:r>
              <a:rPr lang="en-US" sz="1600"/>
              <a:t>Spare part and cooker kit swaps require documenting serial numbers. This has to be done manually by taking pictures and submitting to the system at the end of the day.</a:t>
            </a:r>
            <a:endParaRPr sz="1600"/>
          </a:p>
          <a:p>
            <a:pPr indent="-330200" lvl="0" marL="457200" rtl="0" algn="l">
              <a:lnSpc>
                <a:spcPct val="100000"/>
              </a:lnSpc>
              <a:spcBef>
                <a:spcPts val="0"/>
              </a:spcBef>
              <a:spcAft>
                <a:spcPts val="0"/>
              </a:spcAft>
              <a:buSzPts val="1600"/>
              <a:buAutoNum type="arabicPeriod"/>
            </a:pPr>
            <a:r>
              <a:rPr lang="en-US" sz="1600"/>
              <a:t>Technicians have to submit notes and comments about repairs into the service tracker spreadsheet at the end of each day. This can lead to inaccurate information being fed back to the system.</a:t>
            </a:r>
            <a:endParaRPr sz="1600"/>
          </a:p>
          <a:p>
            <a:pPr indent="-330200" lvl="0" marL="457200" rtl="0" algn="l">
              <a:lnSpc>
                <a:spcPct val="100000"/>
              </a:lnSpc>
              <a:spcBef>
                <a:spcPts val="0"/>
              </a:spcBef>
              <a:spcAft>
                <a:spcPts val="0"/>
              </a:spcAft>
              <a:buSzPts val="1600"/>
              <a:buAutoNum type="arabicPeriod"/>
            </a:pPr>
            <a:r>
              <a:rPr lang="en-US" sz="1600"/>
              <a:t>In case of faulty canisters or cooker replacement, technicians have to call in to Customer Care, which will perform the swap in KOKO Core. This process is slow and resource intensive.</a:t>
            </a:r>
            <a:endParaRPr sz="1600"/>
          </a:p>
          <a:p>
            <a:pPr indent="-330200" lvl="0" marL="457200" rtl="0" algn="l">
              <a:lnSpc>
                <a:spcPct val="100000"/>
              </a:lnSpc>
              <a:spcBef>
                <a:spcPts val="0"/>
              </a:spcBef>
              <a:spcAft>
                <a:spcPts val="0"/>
              </a:spcAft>
              <a:buSzPts val="1600"/>
              <a:buAutoNum type="arabicPeriod"/>
            </a:pPr>
            <a:r>
              <a:rPr lang="en-US" sz="1600"/>
              <a:t>There’s difficulty tracking part movement. All spare parts are tracked using spreadsheets, which has made it difficult to locate them.</a:t>
            </a:r>
            <a:endParaRPr sz="1600"/>
          </a:p>
        </p:txBody>
      </p:sp>
      <p:sp>
        <p:nvSpPr>
          <p:cNvPr id="468" name="Google Shape;468;p4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4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74" name="Google Shape;474;p4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Agent Network</a:t>
            </a:r>
            <a:endParaRPr/>
          </a:p>
        </p:txBody>
      </p:sp>
      <p:sp>
        <p:nvSpPr>
          <p:cNvPr id="475" name="Google Shape;475;p4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The KOKO Agent Network is responsible for managing KOKO Fuel agents. It is composed of the following teams: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Agent Sales</a:t>
            </a:r>
            <a:endParaRPr sz="1600"/>
          </a:p>
          <a:p>
            <a:pPr indent="-330200" lvl="0" marL="457200" rtl="0" algn="l">
              <a:lnSpc>
                <a:spcPct val="100000"/>
              </a:lnSpc>
              <a:spcBef>
                <a:spcPts val="0"/>
              </a:spcBef>
              <a:spcAft>
                <a:spcPts val="0"/>
              </a:spcAft>
              <a:buSzPts val="1600"/>
              <a:buAutoNum type="arabicPeriod"/>
            </a:pPr>
            <a:r>
              <a:rPr lang="en-US" sz="1600"/>
              <a:t>Agent Expansion</a:t>
            </a:r>
            <a:endParaRPr sz="1600"/>
          </a:p>
          <a:p>
            <a:pPr indent="-330200" lvl="0" marL="457200" rtl="0" algn="l">
              <a:lnSpc>
                <a:spcPct val="100000"/>
              </a:lnSpc>
              <a:spcBef>
                <a:spcPts val="0"/>
              </a:spcBef>
              <a:spcAft>
                <a:spcPts val="0"/>
              </a:spcAft>
              <a:buSzPts val="1600"/>
              <a:buAutoNum type="arabicPeriod"/>
            </a:pPr>
            <a:r>
              <a:rPr lang="en-US" sz="1600"/>
              <a:t>Agent Care</a:t>
            </a:r>
            <a:endParaRPr sz="16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p:txBody>
      </p:sp>
      <p:sp>
        <p:nvSpPr>
          <p:cNvPr id="476" name="Google Shape;476;p4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p4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82" name="Google Shape;482;p4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Agent Network (Agent Sales)</a:t>
            </a:r>
            <a:endParaRPr/>
          </a:p>
        </p:txBody>
      </p:sp>
      <p:sp>
        <p:nvSpPr>
          <p:cNvPr id="483" name="Google Shape;483;p4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Agent Sales team is responsible for:</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Selling KOKO products e.g. cooker kits to KOKO agents.</a:t>
            </a:r>
            <a:endParaRPr sz="1600"/>
          </a:p>
          <a:p>
            <a:pPr indent="-330200" lvl="0" marL="457200" rtl="0" algn="l">
              <a:lnSpc>
                <a:spcPct val="100000"/>
              </a:lnSpc>
              <a:spcBef>
                <a:spcPts val="0"/>
              </a:spcBef>
              <a:spcAft>
                <a:spcPts val="0"/>
              </a:spcAft>
              <a:buSzPts val="1600"/>
              <a:buAutoNum type="arabicPeriod"/>
            </a:pPr>
            <a:r>
              <a:rPr lang="en-US" sz="1600"/>
              <a:t>Manage Agent/KOKO relationship using a team of relationship managers and representatives.</a:t>
            </a:r>
            <a:endParaRPr sz="1600"/>
          </a:p>
          <a:p>
            <a:pPr indent="-330200" lvl="0" marL="457200" rtl="0" algn="l">
              <a:lnSpc>
                <a:spcPct val="100000"/>
              </a:lnSpc>
              <a:spcBef>
                <a:spcPts val="0"/>
              </a:spcBef>
              <a:spcAft>
                <a:spcPts val="0"/>
              </a:spcAft>
              <a:buSzPts val="1600"/>
              <a:buAutoNum type="arabicPeriod"/>
            </a:pPr>
            <a:r>
              <a:rPr lang="en-US" sz="1600"/>
              <a:t>Demarcation</a:t>
            </a:r>
            <a:r>
              <a:rPr lang="en-US" sz="1600"/>
              <a:t> of Agent Network zones.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Agent Sales team uses SMS to send sales targets and alerts e.g. agent visits.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MOBILE APPS IN USE:</a:t>
            </a:r>
            <a:endParaRPr b="1" sz="1600"/>
          </a:p>
          <a:p>
            <a:pPr indent="0" lvl="0" marL="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AutoNum type="arabicPeriod"/>
            </a:pPr>
            <a:r>
              <a:rPr lang="en-US" sz="1600"/>
              <a:t>WhatsApp (WhatsApp groups)</a:t>
            </a:r>
            <a:endParaRPr sz="1600"/>
          </a:p>
          <a:p>
            <a:pPr indent="-330200" lvl="0" marL="457200" rtl="0" algn="l">
              <a:lnSpc>
                <a:spcPct val="100000"/>
              </a:lnSpc>
              <a:spcBef>
                <a:spcPts val="0"/>
              </a:spcBef>
              <a:spcAft>
                <a:spcPts val="0"/>
              </a:spcAft>
              <a:buSzPts val="1600"/>
              <a:buAutoNum type="arabicPeriod"/>
            </a:pPr>
            <a:r>
              <a:rPr lang="en-US" sz="1600"/>
              <a:t>myKOKO Sales app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Agent Sales team uses WhatsApp groups to communicate with KOKO agents.</a:t>
            </a:r>
            <a:endParaRPr sz="1600"/>
          </a:p>
          <a:p>
            <a:pPr indent="0" lvl="0" marL="0" rtl="0" algn="l">
              <a:lnSpc>
                <a:spcPct val="100000"/>
              </a:lnSpc>
              <a:spcBef>
                <a:spcPts val="0"/>
              </a:spcBef>
              <a:spcAft>
                <a:spcPts val="0"/>
              </a:spcAft>
              <a:buClr>
                <a:schemeClr val="dk1"/>
              </a:buClr>
              <a:buSzPts val="1100"/>
              <a:buFont typeface="Arial"/>
              <a:buNone/>
            </a:pPr>
            <a:r>
              <a:rPr lang="en-US" sz="1600"/>
              <a:t>KOKO Agents on the other hand use myKOKO Sales app to manage their profiles, view their sales progress and register new leads.</a:t>
            </a:r>
            <a:endParaRPr sz="1600"/>
          </a:p>
          <a:p>
            <a:pPr indent="0" lvl="0" marL="0" rtl="0" algn="l">
              <a:lnSpc>
                <a:spcPct val="100000"/>
              </a:lnSpc>
              <a:spcBef>
                <a:spcPts val="0"/>
              </a:spcBef>
              <a:spcAft>
                <a:spcPts val="0"/>
              </a:spcAft>
              <a:buNone/>
            </a:pPr>
            <a:r>
              <a:t/>
            </a:r>
            <a:endParaRPr sz="1600"/>
          </a:p>
        </p:txBody>
      </p:sp>
      <p:sp>
        <p:nvSpPr>
          <p:cNvPr id="484" name="Google Shape;484;p4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7" name="Google Shape;177;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Introduction</a:t>
            </a:r>
            <a:endParaRPr/>
          </a:p>
        </p:txBody>
      </p:sp>
      <p:sp>
        <p:nvSpPr>
          <p:cNvPr id="178" name="Google Shape;178;p2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600"/>
              <a:t>The KOKO mobile app ecosystem has so far been built on a needs based approach, where mobile apps have been </a:t>
            </a:r>
            <a:r>
              <a:rPr lang="en-US" sz="1600"/>
              <a:t>developed based on ad hoc requirements and scaled as business requirements have changed, but without a proper long term strategy or alignment with long term business goals. </a:t>
            </a:r>
            <a:endParaRPr sz="1600"/>
          </a:p>
          <a:p>
            <a:pPr indent="0" lvl="0" marL="0" rtl="0" algn="l">
              <a:lnSpc>
                <a:spcPct val="120000"/>
              </a:lnSpc>
              <a:spcBef>
                <a:spcPts val="0"/>
              </a:spcBef>
              <a:spcAft>
                <a:spcPts val="0"/>
              </a:spcAft>
              <a:buNone/>
            </a:pPr>
            <a:r>
              <a:t/>
            </a:r>
            <a:endParaRPr sz="1600"/>
          </a:p>
          <a:p>
            <a:pPr indent="0" lvl="0" marL="0" rtl="0" algn="l">
              <a:lnSpc>
                <a:spcPct val="120000"/>
              </a:lnSpc>
              <a:spcBef>
                <a:spcPts val="0"/>
              </a:spcBef>
              <a:spcAft>
                <a:spcPts val="0"/>
              </a:spcAft>
              <a:buNone/>
            </a:pPr>
            <a:r>
              <a:rPr lang="en-US" sz="1600"/>
              <a:t>This has resulted in a huge functional gap between business needs and mobile app availability to KOKO businesses and users, leading to limited off-site productivity.</a:t>
            </a:r>
            <a:endParaRPr sz="1600"/>
          </a:p>
          <a:p>
            <a:pPr indent="0" lvl="0" marL="0" rtl="0" algn="l">
              <a:lnSpc>
                <a:spcPct val="120000"/>
              </a:lnSpc>
              <a:spcBef>
                <a:spcPts val="0"/>
              </a:spcBef>
              <a:spcAft>
                <a:spcPts val="0"/>
              </a:spcAft>
              <a:buNone/>
            </a:pPr>
            <a:r>
              <a:t/>
            </a:r>
            <a:endParaRPr sz="1600"/>
          </a:p>
          <a:p>
            <a:pPr indent="0" lvl="0" marL="0" rtl="0" algn="l">
              <a:lnSpc>
                <a:spcPct val="120000"/>
              </a:lnSpc>
              <a:spcBef>
                <a:spcPts val="0"/>
              </a:spcBef>
              <a:spcAft>
                <a:spcPts val="0"/>
              </a:spcAft>
              <a:buNone/>
            </a:pPr>
            <a:r>
              <a:rPr lang="en-US" sz="1600"/>
              <a:t>This document is therefore intended to identify essential business requirements need/might benefit from mobile applications, identify gaps and to create a new mobile app roadmap in line with business needs and long term business strategies.</a:t>
            </a:r>
            <a:endParaRPr sz="1600"/>
          </a:p>
        </p:txBody>
      </p:sp>
      <p:sp>
        <p:nvSpPr>
          <p:cNvPr id="179" name="Google Shape;17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4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90" name="Google Shape;490;p4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Agent Network (Agent Sales)</a:t>
            </a:r>
            <a:endParaRPr/>
          </a:p>
        </p:txBody>
      </p:sp>
      <p:sp>
        <p:nvSpPr>
          <p:cNvPr id="491" name="Google Shape;491;p4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WHATSAPP PAIN POINTS:</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WhatsApp is a 3rd party application, meaning that all the features are general and not easy to use for sales operations.</a:t>
            </a:r>
            <a:endParaRPr sz="1600"/>
          </a:p>
          <a:p>
            <a:pPr indent="-330200" lvl="0" marL="457200" rtl="0" algn="l">
              <a:lnSpc>
                <a:spcPct val="100000"/>
              </a:lnSpc>
              <a:spcBef>
                <a:spcPts val="0"/>
              </a:spcBef>
              <a:spcAft>
                <a:spcPts val="0"/>
              </a:spcAft>
              <a:buSzPts val="1600"/>
              <a:buAutoNum type="arabicPeriod"/>
            </a:pPr>
            <a:r>
              <a:rPr lang="en-US" sz="1600"/>
              <a:t>WhatsApp features can’t be upgraded or extended by KOKO to serve the intended purpose.</a:t>
            </a:r>
            <a:endParaRPr sz="1600"/>
          </a:p>
          <a:p>
            <a:pPr indent="-330200" lvl="0" marL="457200" rtl="0" algn="l">
              <a:lnSpc>
                <a:spcPct val="100000"/>
              </a:lnSpc>
              <a:spcBef>
                <a:spcPts val="0"/>
              </a:spcBef>
              <a:spcAft>
                <a:spcPts val="0"/>
              </a:spcAft>
              <a:buSzPts val="1600"/>
              <a:buAutoNum type="arabicPeriod"/>
            </a:pPr>
            <a:r>
              <a:rPr lang="en-US" sz="1600"/>
              <a:t>If WhatsApp is discontinued by Facebook, then historical and ongoing conversations are all lost.</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myKOKO PAIN POINTS:</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myKOKO app is generalized for both customers and agents. This has led to limited features for both user groups.</a:t>
            </a:r>
            <a:endParaRPr sz="1600"/>
          </a:p>
          <a:p>
            <a:pPr indent="-330200" lvl="0" marL="457200" rtl="0" algn="l">
              <a:lnSpc>
                <a:spcPct val="100000"/>
              </a:lnSpc>
              <a:spcBef>
                <a:spcPts val="0"/>
              </a:spcBef>
              <a:spcAft>
                <a:spcPts val="0"/>
              </a:spcAft>
              <a:buSzPts val="1600"/>
              <a:buAutoNum type="arabicPeriod"/>
            </a:pPr>
            <a:r>
              <a:rPr lang="en-US" sz="1600"/>
              <a:t>KOKO agents have more requirements than customers, which suggests a separate mobile application for agents.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492" name="Google Shape;492;p4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4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98" name="Google Shape;498;p4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Agent Network (Agent Sales)</a:t>
            </a:r>
            <a:endParaRPr/>
          </a:p>
        </p:txBody>
      </p:sp>
      <p:sp>
        <p:nvSpPr>
          <p:cNvPr id="499" name="Google Shape;499;p49"/>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AGENT SALES FUNCTIONAL GAPS</a:t>
            </a:r>
            <a:r>
              <a:rPr b="1" lang="en-US" sz="1600"/>
              <a:t>:</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KOKO agents need to view their sales progress including leads, savings orders, paid orders, sales and cancelled orders easily from one location.</a:t>
            </a:r>
            <a:endParaRPr sz="1600"/>
          </a:p>
          <a:p>
            <a:pPr indent="-330200" lvl="0" marL="457200" rtl="0" algn="l">
              <a:lnSpc>
                <a:spcPct val="100000"/>
              </a:lnSpc>
              <a:spcBef>
                <a:spcPts val="0"/>
              </a:spcBef>
              <a:spcAft>
                <a:spcPts val="0"/>
              </a:spcAft>
              <a:buSzPts val="1600"/>
              <a:buAutoNum type="arabicPeriod"/>
            </a:pPr>
            <a:r>
              <a:rPr lang="en-US" sz="1600"/>
              <a:t>KOKO agents need visibility of every customer they have recruited.</a:t>
            </a:r>
            <a:endParaRPr sz="1600"/>
          </a:p>
          <a:p>
            <a:pPr indent="-330200" lvl="0" marL="457200" rtl="0" algn="l">
              <a:lnSpc>
                <a:spcPct val="100000"/>
              </a:lnSpc>
              <a:spcBef>
                <a:spcPts val="0"/>
              </a:spcBef>
              <a:spcAft>
                <a:spcPts val="0"/>
              </a:spcAft>
              <a:buSzPts val="1600"/>
              <a:buAutoNum type="arabicPeriod"/>
            </a:pPr>
            <a:r>
              <a:rPr lang="en-US" sz="1600"/>
              <a:t>KOKO agents want to view all their active leads. Currently, active leads are not visible in myKOKO app after 3 months.</a:t>
            </a:r>
            <a:endParaRPr sz="1600"/>
          </a:p>
          <a:p>
            <a:pPr indent="-330200" lvl="0" marL="457200" rtl="0" algn="l">
              <a:lnSpc>
                <a:spcPct val="100000"/>
              </a:lnSpc>
              <a:spcBef>
                <a:spcPts val="0"/>
              </a:spcBef>
              <a:spcAft>
                <a:spcPts val="0"/>
              </a:spcAft>
              <a:buSzPts val="1600"/>
              <a:buAutoNum type="arabicPeriod"/>
            </a:pPr>
            <a:r>
              <a:rPr lang="en-US" sz="1600"/>
              <a:t>KOKO agents want to view their expiring leads. All leads are set to expire after 6 months.</a:t>
            </a:r>
            <a:endParaRPr sz="1600"/>
          </a:p>
          <a:p>
            <a:pPr indent="-330200" lvl="0" marL="457200" rtl="0" algn="l">
              <a:lnSpc>
                <a:spcPct val="100000"/>
              </a:lnSpc>
              <a:spcBef>
                <a:spcPts val="0"/>
              </a:spcBef>
              <a:spcAft>
                <a:spcPts val="0"/>
              </a:spcAft>
              <a:buSzPts val="1600"/>
              <a:buAutoNum type="arabicPeriod"/>
            </a:pPr>
            <a:r>
              <a:rPr lang="en-US" sz="1600"/>
              <a:t>KOKO agents want to view their performance vs targets.</a:t>
            </a:r>
            <a:endParaRPr sz="1600"/>
          </a:p>
          <a:p>
            <a:pPr indent="-330200" lvl="0" marL="457200" rtl="0" algn="l">
              <a:lnSpc>
                <a:spcPct val="100000"/>
              </a:lnSpc>
              <a:spcBef>
                <a:spcPts val="0"/>
              </a:spcBef>
              <a:spcAft>
                <a:spcPts val="0"/>
              </a:spcAft>
              <a:buSzPts val="1600"/>
              <a:buAutoNum type="arabicPeriod"/>
            </a:pPr>
            <a:r>
              <a:rPr lang="en-US" sz="1600"/>
              <a:t>KOKO agents want visibility of their fuel sales, which is currently not available, nor easy to obtain.</a:t>
            </a:r>
            <a:endParaRPr sz="1600"/>
          </a:p>
          <a:p>
            <a:pPr indent="-330200" lvl="0" marL="457200" rtl="0" algn="l">
              <a:lnSpc>
                <a:spcPct val="100000"/>
              </a:lnSpc>
              <a:spcBef>
                <a:spcPts val="0"/>
              </a:spcBef>
              <a:spcAft>
                <a:spcPts val="0"/>
              </a:spcAft>
              <a:buSzPts val="1600"/>
              <a:buAutoNum type="arabicPeriod"/>
            </a:pPr>
            <a:r>
              <a:rPr lang="en-US" sz="1600"/>
              <a:t>KOKO agents want to view their monthly performance ranking e.g. gold, silver, bronze etc.</a:t>
            </a:r>
            <a:endParaRPr sz="1600"/>
          </a:p>
          <a:p>
            <a:pPr indent="-330200" lvl="0" marL="457200" rtl="0" algn="l">
              <a:lnSpc>
                <a:spcPct val="100000"/>
              </a:lnSpc>
              <a:spcBef>
                <a:spcPts val="0"/>
              </a:spcBef>
              <a:spcAft>
                <a:spcPts val="0"/>
              </a:spcAft>
              <a:buSzPts val="1600"/>
              <a:buAutoNum type="arabicPeriod"/>
            </a:pPr>
            <a:r>
              <a:rPr lang="en-US" sz="1600"/>
              <a:t>SMS is not an effective tool for sending adequate information to agents due to the character limitation.</a:t>
            </a:r>
            <a:endParaRPr sz="1600"/>
          </a:p>
          <a:p>
            <a:pPr indent="-330200" lvl="0" marL="457200" rtl="0" algn="l">
              <a:lnSpc>
                <a:spcPct val="100000"/>
              </a:lnSpc>
              <a:spcBef>
                <a:spcPts val="0"/>
              </a:spcBef>
              <a:spcAft>
                <a:spcPts val="0"/>
              </a:spcAft>
              <a:buSzPts val="1600"/>
              <a:buAutoNum type="arabicPeriod"/>
            </a:pPr>
            <a:r>
              <a:rPr lang="en-US" sz="1600"/>
              <a:t>Agent sales team need a more effective means of communication with agents, which would replace WhatsApp for sending sales targets and agent alerts.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500" name="Google Shape;500;p4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5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06" name="Google Shape;506;p5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Agent Network (Agent Expansion)</a:t>
            </a:r>
            <a:endParaRPr/>
          </a:p>
        </p:txBody>
      </p:sp>
      <p:sp>
        <p:nvSpPr>
          <p:cNvPr id="507" name="Google Shape;507;p5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Agent Expansion team is responsible for:</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Recruiting/onboarding new KOKO agents.</a:t>
            </a:r>
            <a:endParaRPr sz="1600"/>
          </a:p>
          <a:p>
            <a:pPr indent="-330200" lvl="0" marL="457200" rtl="0" algn="l">
              <a:lnSpc>
                <a:spcPct val="100000"/>
              </a:lnSpc>
              <a:spcBef>
                <a:spcPts val="0"/>
              </a:spcBef>
              <a:spcAft>
                <a:spcPts val="0"/>
              </a:spcAft>
              <a:buSzPts val="1600"/>
              <a:buAutoNum type="arabicPeriod"/>
            </a:pPr>
            <a:r>
              <a:rPr lang="en-US" sz="1600"/>
              <a:t>Offboarding/removing non-performing KOKO agents from Agent Networks.</a:t>
            </a:r>
            <a:endParaRPr sz="1600"/>
          </a:p>
          <a:p>
            <a:pPr indent="-330200" lvl="0" marL="457200" rtl="0" algn="l">
              <a:lnSpc>
                <a:spcPct val="100000"/>
              </a:lnSpc>
              <a:spcBef>
                <a:spcPts val="0"/>
              </a:spcBef>
              <a:spcAft>
                <a:spcPts val="0"/>
              </a:spcAft>
              <a:buSzPts val="1600"/>
              <a:buAutoNum type="arabicPeriod"/>
            </a:pPr>
            <a:r>
              <a:rPr lang="en-US" sz="1600"/>
              <a:t>Increase the number of KOKOpoints to 1000 by the end of the year (2021).</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Clr>
                <a:schemeClr val="dk1"/>
              </a:buClr>
              <a:buSzPts val="1100"/>
              <a:buFont typeface="Arial"/>
              <a:buNone/>
            </a:pPr>
            <a:r>
              <a:rPr b="1" lang="en-US" sz="1600"/>
              <a:t>MOBILE APPS IN USE:</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Clr>
                <a:schemeClr val="dk1"/>
              </a:buClr>
              <a:buSzPts val="1100"/>
              <a:buFont typeface="Arial"/>
              <a:buNone/>
            </a:pPr>
            <a:r>
              <a:rPr lang="en-US" sz="1600"/>
              <a:t>None</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0" lvl="0" marL="0" rtl="0" algn="l">
              <a:lnSpc>
                <a:spcPct val="100000"/>
              </a:lnSpc>
              <a:spcBef>
                <a:spcPts val="0"/>
              </a:spcBef>
              <a:spcAft>
                <a:spcPts val="0"/>
              </a:spcAft>
              <a:buClr>
                <a:schemeClr val="dk1"/>
              </a:buClr>
              <a:buSzPts val="1100"/>
              <a:buFont typeface="Arial"/>
              <a:buNone/>
            </a:pPr>
            <a:r>
              <a:rPr b="1" lang="en-US" sz="1600"/>
              <a:t>FUNCTIONAL GAPS:</a:t>
            </a:r>
            <a:endParaRPr b="1" sz="1600"/>
          </a:p>
          <a:p>
            <a:pPr indent="0" lvl="0" marL="0" rtl="0" algn="l">
              <a:lnSpc>
                <a:spcPct val="100000"/>
              </a:lnSpc>
              <a:spcBef>
                <a:spcPts val="0"/>
              </a:spcBef>
              <a:spcAft>
                <a:spcPts val="0"/>
              </a:spcAft>
              <a:buClr>
                <a:schemeClr val="dk1"/>
              </a:buClr>
              <a:buSzPts val="1100"/>
              <a:buFont typeface="Arial"/>
              <a:buNone/>
            </a:pPr>
            <a:r>
              <a:t/>
            </a:r>
            <a:endParaRPr sz="1600"/>
          </a:p>
          <a:p>
            <a:pPr indent="-330200" lvl="0" marL="457200" rtl="0" algn="l">
              <a:lnSpc>
                <a:spcPct val="100000"/>
              </a:lnSpc>
              <a:spcBef>
                <a:spcPts val="0"/>
              </a:spcBef>
              <a:spcAft>
                <a:spcPts val="0"/>
              </a:spcAft>
              <a:buSzPts val="1600"/>
              <a:buAutoNum type="arabicPeriod"/>
            </a:pPr>
            <a:r>
              <a:rPr lang="en-US" sz="1600"/>
              <a:t>Agents have to use Google sheets to capture leads information. This is tedious and time consuming.</a:t>
            </a:r>
            <a:endParaRPr sz="1600"/>
          </a:p>
          <a:p>
            <a:pPr indent="-330200" lvl="0" marL="457200" rtl="0" algn="l">
              <a:lnSpc>
                <a:spcPct val="100000"/>
              </a:lnSpc>
              <a:spcBef>
                <a:spcPts val="0"/>
              </a:spcBef>
              <a:spcAft>
                <a:spcPts val="0"/>
              </a:spcAft>
              <a:buSzPts val="1600"/>
              <a:buAutoNum type="arabicPeriod"/>
            </a:pPr>
            <a:r>
              <a:rPr lang="en-US" sz="1600"/>
              <a:t>Agents have to use WhatsApp groups to communicate with the support team at KOKO, which is inconvenient and doesn’t capture all the information accurately</a:t>
            </a:r>
            <a:endParaRPr sz="1600"/>
          </a:p>
          <a:p>
            <a:pPr indent="-330200" lvl="0" marL="457200" rtl="0" algn="l">
              <a:lnSpc>
                <a:spcPct val="100000"/>
              </a:lnSpc>
              <a:spcBef>
                <a:spcPts val="0"/>
              </a:spcBef>
              <a:spcAft>
                <a:spcPts val="0"/>
              </a:spcAft>
              <a:buSzPts val="1600"/>
              <a:buAutoNum type="arabicPeriod"/>
            </a:pPr>
            <a:r>
              <a:rPr lang="en-US" sz="1600"/>
              <a:t>Reporting is difficult when using Google sheets to capture data.</a:t>
            </a:r>
            <a:endParaRPr sz="1600"/>
          </a:p>
        </p:txBody>
      </p:sp>
      <p:sp>
        <p:nvSpPr>
          <p:cNvPr id="508" name="Google Shape;508;p5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5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14" name="Google Shape;514;p5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Agent Network (Agent Care)</a:t>
            </a:r>
            <a:endParaRPr/>
          </a:p>
        </p:txBody>
      </p:sp>
      <p:sp>
        <p:nvSpPr>
          <p:cNvPr id="515" name="Google Shape;515;p5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Agent Care team is responsible for:</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Interfacing between KOKO agents and KOKO Networks.</a:t>
            </a:r>
            <a:endParaRPr sz="1600"/>
          </a:p>
          <a:p>
            <a:pPr indent="-330200" lvl="0" marL="457200" rtl="0" algn="l">
              <a:lnSpc>
                <a:spcPct val="100000"/>
              </a:lnSpc>
              <a:spcBef>
                <a:spcPts val="0"/>
              </a:spcBef>
              <a:spcAft>
                <a:spcPts val="0"/>
              </a:spcAft>
              <a:buSzPts val="1600"/>
              <a:buAutoNum type="arabicPeriod"/>
            </a:pPr>
            <a:r>
              <a:rPr lang="en-US" sz="1600"/>
              <a:t>Maintain the database on KOKO agents.</a:t>
            </a:r>
            <a:endParaRPr sz="1600"/>
          </a:p>
          <a:p>
            <a:pPr indent="-330200" lvl="0" marL="457200" rtl="0" algn="l">
              <a:lnSpc>
                <a:spcPct val="100000"/>
              </a:lnSpc>
              <a:spcBef>
                <a:spcPts val="0"/>
              </a:spcBef>
              <a:spcAft>
                <a:spcPts val="0"/>
              </a:spcAft>
              <a:buSzPts val="1600"/>
              <a:buAutoNum type="arabicPeriod"/>
            </a:pPr>
            <a:r>
              <a:rPr lang="en-US" sz="1600"/>
              <a:t>Receiving new agent leads from Agent Expansion team and onboards the new agents.</a:t>
            </a:r>
            <a:endParaRPr sz="1600"/>
          </a:p>
          <a:p>
            <a:pPr indent="-330200" lvl="0" marL="457200" rtl="0" algn="l">
              <a:lnSpc>
                <a:spcPct val="100000"/>
              </a:lnSpc>
              <a:spcBef>
                <a:spcPts val="0"/>
              </a:spcBef>
              <a:spcAft>
                <a:spcPts val="0"/>
              </a:spcAft>
              <a:buSzPts val="1600"/>
              <a:buAutoNum type="arabicPeriod"/>
            </a:pPr>
            <a:r>
              <a:rPr lang="en-US" sz="1600"/>
              <a:t>Updating new agent information into KOKO Core</a:t>
            </a:r>
            <a:endParaRPr sz="1600"/>
          </a:p>
          <a:p>
            <a:pPr indent="-330200" lvl="0" marL="457200" rtl="0" algn="l">
              <a:lnSpc>
                <a:spcPct val="100000"/>
              </a:lnSpc>
              <a:spcBef>
                <a:spcPts val="0"/>
              </a:spcBef>
              <a:spcAft>
                <a:spcPts val="0"/>
              </a:spcAft>
              <a:buSzPts val="1600"/>
              <a:buAutoNum type="arabicPeriod"/>
            </a:pPr>
            <a:r>
              <a:rPr lang="en-US" sz="1600"/>
              <a:t>Managing new KOKO agents</a:t>
            </a:r>
            <a:endParaRPr sz="1600"/>
          </a:p>
          <a:p>
            <a:pPr indent="-330200" lvl="0" marL="457200" rtl="0" algn="l">
              <a:lnSpc>
                <a:spcPct val="100000"/>
              </a:lnSpc>
              <a:spcBef>
                <a:spcPts val="0"/>
              </a:spcBef>
              <a:spcAft>
                <a:spcPts val="0"/>
              </a:spcAft>
              <a:buSzPts val="1600"/>
              <a:buAutoNum type="arabicPeriod"/>
            </a:pPr>
            <a:r>
              <a:rPr lang="en-US" sz="1600"/>
              <a:t>Handling all agent issues, including contracts, payments, commissions, etc.</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MOBILE APPS IN USE:</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None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Agent Care doesn’t require mobile applications at this time.</a:t>
            </a:r>
            <a:endParaRPr sz="1600"/>
          </a:p>
          <a:p>
            <a:pPr indent="0" lvl="0" marL="0" rtl="0" algn="l">
              <a:lnSpc>
                <a:spcPct val="100000"/>
              </a:lnSpc>
              <a:spcBef>
                <a:spcPts val="0"/>
              </a:spcBef>
              <a:spcAft>
                <a:spcPts val="0"/>
              </a:spcAft>
              <a:buNone/>
            </a:pPr>
            <a:r>
              <a:t/>
            </a:r>
            <a:endParaRPr sz="1600"/>
          </a:p>
        </p:txBody>
      </p:sp>
      <p:sp>
        <p:nvSpPr>
          <p:cNvPr id="516" name="Google Shape;516;p5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5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22" name="Google Shape;522;p5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Care</a:t>
            </a:r>
            <a:endParaRPr/>
          </a:p>
        </p:txBody>
      </p:sp>
      <p:sp>
        <p:nvSpPr>
          <p:cNvPr id="523" name="Google Shape;523;p5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Clr>
                <a:schemeClr val="dk1"/>
              </a:buClr>
              <a:buSzPts val="1100"/>
              <a:buFont typeface="Arial"/>
              <a:buNone/>
            </a:pPr>
            <a:r>
              <a:rPr lang="en-US" sz="1600"/>
              <a:t>The KOKO Networks customer care department provides KOKO Fuel customers and partners with relevant information, KOKO products usage advice &amp; customer service, including canister replacement, cooker repairs, and cooker replacements.</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0" lvl="0" marL="0" rtl="0" algn="l">
              <a:lnSpc>
                <a:spcPct val="100000"/>
              </a:lnSpc>
              <a:spcBef>
                <a:spcPts val="0"/>
              </a:spcBef>
              <a:spcAft>
                <a:spcPts val="0"/>
              </a:spcAft>
              <a:buClr>
                <a:schemeClr val="dk1"/>
              </a:buClr>
              <a:buSzPts val="1100"/>
              <a:buFont typeface="Arial"/>
              <a:buNone/>
            </a:pPr>
            <a:r>
              <a:rPr lang="en-US" sz="1600"/>
              <a:t>There are 3 distinct sections (operations) within the Customer Care department. These include</a:t>
            </a:r>
            <a:endParaRPr sz="1600"/>
          </a:p>
          <a:p>
            <a:pPr indent="-330200" lvl="0" marL="457200" rtl="0" algn="l">
              <a:lnSpc>
                <a:spcPct val="100000"/>
              </a:lnSpc>
              <a:spcBef>
                <a:spcPts val="0"/>
              </a:spcBef>
              <a:spcAft>
                <a:spcPts val="0"/>
              </a:spcAft>
              <a:buSzPts val="1600"/>
              <a:buAutoNum type="arabicPeriod"/>
            </a:pPr>
            <a:r>
              <a:rPr lang="en-US" sz="1600"/>
              <a:t>Inbound CC team</a:t>
            </a:r>
            <a:endParaRPr sz="1600"/>
          </a:p>
          <a:p>
            <a:pPr indent="-330200" lvl="0" marL="457200" rtl="0" algn="l">
              <a:lnSpc>
                <a:spcPct val="100000"/>
              </a:lnSpc>
              <a:spcBef>
                <a:spcPts val="0"/>
              </a:spcBef>
              <a:spcAft>
                <a:spcPts val="0"/>
              </a:spcAft>
              <a:buSzPts val="1600"/>
              <a:buAutoNum type="arabicPeriod"/>
            </a:pPr>
            <a:r>
              <a:rPr lang="en-US" sz="1600"/>
              <a:t>Outbound CC team</a:t>
            </a:r>
            <a:endParaRPr sz="1600"/>
          </a:p>
          <a:p>
            <a:pPr indent="-330200" lvl="0" marL="457200" rtl="0" algn="l">
              <a:lnSpc>
                <a:spcPct val="100000"/>
              </a:lnSpc>
              <a:spcBef>
                <a:spcPts val="0"/>
              </a:spcBef>
              <a:spcAft>
                <a:spcPts val="0"/>
              </a:spcAft>
              <a:buSzPts val="1600"/>
              <a:buAutoNum type="arabicPeriod"/>
            </a:pPr>
            <a:r>
              <a:rPr lang="en-US" sz="1600"/>
              <a:t>Field Service team</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N/B:</a:t>
            </a:r>
            <a:endParaRPr b="1" sz="1600"/>
          </a:p>
          <a:p>
            <a:pPr indent="-330200" lvl="0" marL="457200" rtl="0" algn="l">
              <a:lnSpc>
                <a:spcPct val="100000"/>
              </a:lnSpc>
              <a:spcBef>
                <a:spcPts val="0"/>
              </a:spcBef>
              <a:spcAft>
                <a:spcPts val="0"/>
              </a:spcAft>
              <a:buSzPts val="1600"/>
              <a:buAutoNum type="arabicPeriod"/>
            </a:pPr>
            <a:r>
              <a:rPr lang="en-US" sz="1600"/>
              <a:t>The Outbound team is not in scope as they don’t require mobile apps to perform their functions.</a:t>
            </a:r>
            <a:endParaRPr sz="1600"/>
          </a:p>
          <a:p>
            <a:pPr indent="-330200" lvl="0" marL="457200" rtl="0" algn="l">
              <a:lnSpc>
                <a:spcPct val="100000"/>
              </a:lnSpc>
              <a:spcBef>
                <a:spcPts val="0"/>
              </a:spcBef>
              <a:spcAft>
                <a:spcPts val="0"/>
              </a:spcAft>
              <a:buSzPts val="1600"/>
              <a:buAutoNum type="arabicPeriod"/>
            </a:pPr>
            <a:r>
              <a:rPr lang="en-US" sz="1600"/>
              <a:t>The Field Service team is not covered here as their role is detailed under Cooker operations.</a:t>
            </a:r>
            <a:endParaRPr sz="1600"/>
          </a:p>
          <a:p>
            <a:pPr indent="0" lvl="0" marL="0" rtl="0" algn="l">
              <a:lnSpc>
                <a:spcPct val="100000"/>
              </a:lnSpc>
              <a:spcBef>
                <a:spcPts val="0"/>
              </a:spcBef>
              <a:spcAft>
                <a:spcPts val="0"/>
              </a:spcAft>
              <a:buNone/>
            </a:pPr>
            <a:r>
              <a:t/>
            </a:r>
            <a:endParaRPr sz="1600"/>
          </a:p>
        </p:txBody>
      </p:sp>
      <p:sp>
        <p:nvSpPr>
          <p:cNvPr id="524" name="Google Shape;524;p5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5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30" name="Google Shape;530;p5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Care (Inbound Team)</a:t>
            </a:r>
            <a:endParaRPr/>
          </a:p>
        </p:txBody>
      </p:sp>
      <p:sp>
        <p:nvSpPr>
          <p:cNvPr id="531" name="Google Shape;531;p5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Clr>
                <a:schemeClr val="dk1"/>
              </a:buClr>
              <a:buSzPts val="1100"/>
              <a:buFont typeface="Arial"/>
              <a:buNone/>
            </a:pPr>
            <a:r>
              <a:rPr lang="en-US" sz="1600"/>
              <a:t>The </a:t>
            </a:r>
            <a:r>
              <a:rPr lang="en-US" sz="1600"/>
              <a:t>Inbound is responsible for resolving customer triggered support queries. These queries come from a number of channels including phone calls(~96%), SMS(~3%), Whatsapp(~1%) and Facebook (minuscule). Inbound queries are managed using Zendesk CRM (and Freshdesk for WhatsApp soon), as well as Google sheets.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APPS IN USE:</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WhatsApp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WHATSAPP USER PAIN POINTS:</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WhatsApp processing of part and kit serial numbers is slow and has multiple steps, leading to mistakes, lost data and process inefficiencies.</a:t>
            </a:r>
            <a:endParaRPr sz="1600"/>
          </a:p>
          <a:p>
            <a:pPr indent="-330200" lvl="0" marL="457200" rtl="0" algn="l">
              <a:lnSpc>
                <a:spcPct val="100000"/>
              </a:lnSpc>
              <a:spcBef>
                <a:spcPts val="0"/>
              </a:spcBef>
              <a:spcAft>
                <a:spcPts val="0"/>
              </a:spcAft>
              <a:buSzPts val="1600"/>
              <a:buAutoNum type="arabicPeriod"/>
            </a:pPr>
            <a:r>
              <a:rPr lang="en-US" sz="1600"/>
              <a:t>WhatsApp doesn’t have capabilities for capturing data and transferring to KOKO Core directly.</a:t>
            </a:r>
            <a:endParaRPr sz="1600"/>
          </a:p>
          <a:p>
            <a:pPr indent="-330200" lvl="0" marL="457200" rtl="0" algn="l">
              <a:lnSpc>
                <a:spcPct val="100000"/>
              </a:lnSpc>
              <a:spcBef>
                <a:spcPts val="0"/>
              </a:spcBef>
              <a:spcAft>
                <a:spcPts val="0"/>
              </a:spcAft>
              <a:buSzPts val="1600"/>
              <a:buAutoNum type="arabicPeriod"/>
            </a:pPr>
            <a:r>
              <a:rPr lang="en-US" sz="1600"/>
              <a:t>WhatsApp doesn’t have capabilities for tracking and managing field visits.</a:t>
            </a:r>
            <a:endParaRPr sz="1600"/>
          </a:p>
        </p:txBody>
      </p:sp>
      <p:sp>
        <p:nvSpPr>
          <p:cNvPr id="532" name="Google Shape;532;p5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5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38" name="Google Shape;538;p5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Care (Inbound Team)</a:t>
            </a:r>
            <a:endParaRPr/>
          </a:p>
        </p:txBody>
      </p:sp>
      <p:sp>
        <p:nvSpPr>
          <p:cNvPr id="539" name="Google Shape;539;p5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FUNCTIONAL GAPS:</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Have to use a WhatsApp group chat to support the Field Service team. This is slow, leading to a decrease in productivity. </a:t>
            </a:r>
            <a:endParaRPr sz="1600"/>
          </a:p>
          <a:p>
            <a:pPr indent="-330200" lvl="0" marL="457200" rtl="0" algn="l">
              <a:lnSpc>
                <a:spcPct val="100000"/>
              </a:lnSpc>
              <a:spcBef>
                <a:spcPts val="0"/>
              </a:spcBef>
              <a:spcAft>
                <a:spcPts val="0"/>
              </a:spcAft>
              <a:buSzPts val="1600"/>
              <a:buAutoNum type="arabicPeriod"/>
            </a:pPr>
            <a:r>
              <a:rPr lang="en-US" sz="1600"/>
              <a:t>Manual processing of field service data like serial numbers increases the number of steps required to capture for faulty canisters returned from the field, swapped cooker parts, as well as cooker kits.</a:t>
            </a:r>
            <a:endParaRPr sz="1600"/>
          </a:p>
        </p:txBody>
      </p:sp>
      <p:sp>
        <p:nvSpPr>
          <p:cNvPr id="540" name="Google Shape;540;p5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5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46" name="Google Shape;546;p5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Consumer Sales</a:t>
            </a:r>
            <a:endParaRPr/>
          </a:p>
        </p:txBody>
      </p:sp>
      <p:sp>
        <p:nvSpPr>
          <p:cNvPr id="547" name="Google Shape;547;p5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Consumer sales operations is responsible for selling KOKO products to retail consumers. These products include KOKO cooker kits and KOKO Fuel canisters.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APPS IN USE:</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myKOKO Sales App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MYKOKO USER PAIN POINTS:</a:t>
            </a:r>
            <a:endParaRPr b="1" sz="1600"/>
          </a:p>
          <a:p>
            <a:pPr indent="0" lvl="0" marL="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AutoNum type="arabicPeriod"/>
            </a:pPr>
            <a:r>
              <a:rPr lang="en-US" sz="1600"/>
              <a:t>Frequent MPESA transaction failures</a:t>
            </a:r>
            <a:endParaRPr sz="1600"/>
          </a:p>
          <a:p>
            <a:pPr indent="-330200" lvl="0" marL="457200" rtl="0" algn="l">
              <a:lnSpc>
                <a:spcPct val="100000"/>
              </a:lnSpc>
              <a:spcBef>
                <a:spcPts val="0"/>
              </a:spcBef>
              <a:spcAft>
                <a:spcPts val="0"/>
              </a:spcAft>
              <a:buSzPts val="1600"/>
              <a:buAutoNum type="arabicPeriod"/>
            </a:pPr>
            <a:r>
              <a:rPr lang="en-US" sz="1600"/>
              <a:t>No option for changing customer phone number in the app</a:t>
            </a:r>
            <a:endParaRPr sz="1600"/>
          </a:p>
          <a:p>
            <a:pPr indent="-330200" lvl="0" marL="457200" rtl="0" algn="l">
              <a:lnSpc>
                <a:spcPct val="100000"/>
              </a:lnSpc>
              <a:spcBef>
                <a:spcPts val="0"/>
              </a:spcBef>
              <a:spcAft>
                <a:spcPts val="0"/>
              </a:spcAft>
              <a:buSzPts val="1600"/>
              <a:buAutoNum type="arabicPeriod"/>
            </a:pPr>
            <a:r>
              <a:rPr lang="en-US" sz="1600"/>
              <a:t>Frequent update notifications impede app usage</a:t>
            </a:r>
            <a:endParaRPr sz="1600"/>
          </a:p>
          <a:p>
            <a:pPr indent="-330200" lvl="0" marL="457200" rtl="0" algn="l">
              <a:lnSpc>
                <a:spcPct val="100000"/>
              </a:lnSpc>
              <a:spcBef>
                <a:spcPts val="0"/>
              </a:spcBef>
              <a:spcAft>
                <a:spcPts val="0"/>
              </a:spcAft>
              <a:buSzPts val="1600"/>
              <a:buAutoNum type="arabicPeriod"/>
            </a:pPr>
            <a:r>
              <a:rPr lang="en-US" sz="1600"/>
              <a:t>Registration issues (customer number not accepted)</a:t>
            </a:r>
            <a:endParaRPr sz="1600"/>
          </a:p>
          <a:p>
            <a:pPr indent="-330200" lvl="0" marL="457200" rtl="0" algn="l">
              <a:lnSpc>
                <a:spcPct val="100000"/>
              </a:lnSpc>
              <a:spcBef>
                <a:spcPts val="0"/>
              </a:spcBef>
              <a:spcAft>
                <a:spcPts val="0"/>
              </a:spcAft>
              <a:buSzPts val="1600"/>
              <a:buAutoNum type="arabicPeriod"/>
            </a:pPr>
            <a:r>
              <a:rPr lang="en-US" sz="1600"/>
              <a:t>Top up option require several steps (should be on home screen)</a:t>
            </a:r>
            <a:endParaRPr sz="1600"/>
          </a:p>
          <a:p>
            <a:pPr indent="-330200" lvl="0" marL="457200" rtl="0" algn="l">
              <a:lnSpc>
                <a:spcPct val="100000"/>
              </a:lnSpc>
              <a:spcBef>
                <a:spcPts val="0"/>
              </a:spcBef>
              <a:spcAft>
                <a:spcPts val="0"/>
              </a:spcAft>
              <a:buSzPts val="1600"/>
              <a:buAutoNum type="arabicPeriod"/>
            </a:pPr>
            <a:r>
              <a:rPr lang="en-US" sz="1600"/>
              <a:t>Frequent app freezes</a:t>
            </a:r>
            <a:endParaRPr sz="1600"/>
          </a:p>
        </p:txBody>
      </p:sp>
      <p:sp>
        <p:nvSpPr>
          <p:cNvPr id="548" name="Google Shape;548;p5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5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54" name="Google Shape;554;p5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Operational Functional Gaps</a:t>
            </a:r>
            <a:endParaRPr/>
          </a:p>
        </p:txBody>
      </p:sp>
      <p:sp>
        <p:nvSpPr>
          <p:cNvPr id="555" name="Google Shape;555;p56"/>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Network Operations: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Planning for deployment operations is done entirely on Google sheets. This is time intensive and leads to delays in updating data.</a:t>
            </a:r>
            <a:endParaRPr sz="1600"/>
          </a:p>
          <a:p>
            <a:pPr indent="-330200" lvl="0" marL="457200" rtl="0" algn="l">
              <a:lnSpc>
                <a:spcPct val="100000"/>
              </a:lnSpc>
              <a:spcBef>
                <a:spcPts val="0"/>
              </a:spcBef>
              <a:spcAft>
                <a:spcPts val="0"/>
              </a:spcAft>
              <a:buSzPts val="1600"/>
              <a:buAutoNum type="arabicPeriod"/>
            </a:pPr>
            <a:r>
              <a:rPr lang="en-US" sz="1600"/>
              <a:t>QA team for civil works inspections rely on Google forms for reporting. This can be tedious and inefficient as the data is sent to a Google sheet.</a:t>
            </a:r>
            <a:endParaRPr sz="1600"/>
          </a:p>
          <a:p>
            <a:pPr indent="-330200" lvl="0" marL="457200" rtl="0" algn="l">
              <a:lnSpc>
                <a:spcPct val="100000"/>
              </a:lnSpc>
              <a:spcBef>
                <a:spcPts val="0"/>
              </a:spcBef>
              <a:spcAft>
                <a:spcPts val="0"/>
              </a:spcAft>
              <a:buSzPts val="1600"/>
              <a:buAutoNum type="arabicPeriod"/>
            </a:pPr>
            <a:r>
              <a:rPr lang="en-US" sz="1600"/>
              <a:t>Agent shop inspection team have to take photos on their phones and upload them to Google drive before linking them to the relevant agent records in Google sheets. This is time consuming and can also lead to errors when linking to Agent records in the spreadsheet.</a:t>
            </a:r>
            <a:endParaRPr sz="1600"/>
          </a:p>
          <a:p>
            <a:pPr indent="-330200" lvl="0" marL="457200" rtl="0" algn="l">
              <a:lnSpc>
                <a:spcPct val="100000"/>
              </a:lnSpc>
              <a:spcBef>
                <a:spcPts val="0"/>
              </a:spcBef>
              <a:spcAft>
                <a:spcPts val="0"/>
              </a:spcAft>
              <a:buSzPts val="1600"/>
              <a:buAutoNum type="arabicPeriod"/>
            </a:pPr>
            <a:r>
              <a:rPr lang="en-US" sz="1600"/>
              <a:t>There is no direct sharing of data e.g Agent shop and KP data between different teams with related functions e.g. the deployment and inspection teams.</a:t>
            </a:r>
            <a:endParaRPr sz="1600"/>
          </a:p>
          <a:p>
            <a:pPr indent="-330200" lvl="0" marL="457200" rtl="0" algn="l">
              <a:lnSpc>
                <a:spcPct val="100000"/>
              </a:lnSpc>
              <a:spcBef>
                <a:spcPts val="0"/>
              </a:spcBef>
              <a:spcAft>
                <a:spcPts val="0"/>
              </a:spcAft>
              <a:buSzPts val="1600"/>
              <a:buAutoNum type="arabicPeriod"/>
            </a:pPr>
            <a:r>
              <a:rPr lang="en-US" sz="1600"/>
              <a:t>Spreadsheet records can easily be tampered with, both intentionally and unintentionally, as there are no user privileges assigned to different user roles.</a:t>
            </a:r>
            <a:endParaRPr sz="1600"/>
          </a:p>
          <a:p>
            <a:pPr indent="-330200" lvl="0" marL="457200" rtl="0" algn="l">
              <a:lnSpc>
                <a:spcPct val="100000"/>
              </a:lnSpc>
              <a:spcBef>
                <a:spcPts val="0"/>
              </a:spcBef>
              <a:spcAft>
                <a:spcPts val="0"/>
              </a:spcAft>
              <a:buSzPts val="1600"/>
              <a:buAutoNum type="arabicPeriod"/>
            </a:pPr>
            <a:r>
              <a:rPr lang="en-US" sz="1600"/>
              <a:t>Generating reports from spreadsheets is tedious and time consuming to conduct.</a:t>
            </a:r>
            <a:endParaRPr sz="1600"/>
          </a:p>
        </p:txBody>
      </p:sp>
      <p:sp>
        <p:nvSpPr>
          <p:cNvPr id="556" name="Google Shape;556;p5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5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62" name="Google Shape;562;p5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Operational Functional Gaps</a:t>
            </a:r>
            <a:endParaRPr/>
          </a:p>
        </p:txBody>
      </p:sp>
      <p:sp>
        <p:nvSpPr>
          <p:cNvPr id="563" name="Google Shape;563;p57"/>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Cooker Operations: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The bulk synchronization of cooker kits with the ERP is faulty, leading to delays in kit transfers and missing data in the ERP.</a:t>
            </a:r>
            <a:endParaRPr sz="1600"/>
          </a:p>
          <a:p>
            <a:pPr indent="-330200" lvl="0" marL="457200" rtl="0" algn="l">
              <a:lnSpc>
                <a:spcPct val="100000"/>
              </a:lnSpc>
              <a:spcBef>
                <a:spcPts val="0"/>
              </a:spcBef>
              <a:spcAft>
                <a:spcPts val="0"/>
              </a:spcAft>
              <a:buSzPts val="1600"/>
              <a:buAutoNum type="arabicPeriod"/>
            </a:pPr>
            <a:r>
              <a:rPr lang="en-US" sz="1600"/>
              <a:t>Reverse logistics is done manually. This is both tedious and time consuming.</a:t>
            </a:r>
            <a:endParaRPr sz="1600"/>
          </a:p>
          <a:p>
            <a:pPr indent="-330200" lvl="0" marL="457200" rtl="0" algn="l">
              <a:lnSpc>
                <a:spcPct val="100000"/>
              </a:lnSpc>
              <a:spcBef>
                <a:spcPts val="0"/>
              </a:spcBef>
              <a:spcAft>
                <a:spcPts val="0"/>
              </a:spcAft>
              <a:buSzPts val="1600"/>
              <a:buAutoNum type="arabicPeriod"/>
            </a:pPr>
            <a:r>
              <a:rPr lang="en-US" sz="1600"/>
              <a:t>There’s no check to ensure that stocktaking clerks complete the process for all kits in an agent shop.</a:t>
            </a:r>
            <a:endParaRPr sz="1600"/>
          </a:p>
          <a:p>
            <a:pPr indent="-330200" lvl="0" marL="457200" rtl="0" algn="l">
              <a:lnSpc>
                <a:spcPct val="100000"/>
              </a:lnSpc>
              <a:spcBef>
                <a:spcPts val="0"/>
              </a:spcBef>
              <a:spcAft>
                <a:spcPts val="0"/>
              </a:spcAft>
              <a:buSzPts val="1600"/>
              <a:buAutoNum type="arabicPeriod"/>
            </a:pPr>
            <a:r>
              <a:rPr lang="en-US" sz="1600"/>
              <a:t>Failed synchronization of kits in the ERP has led to missing records/repeated tasks.</a:t>
            </a:r>
            <a:endParaRPr sz="1600"/>
          </a:p>
          <a:p>
            <a:pPr indent="-330200" lvl="0" marL="457200" rtl="0" algn="l">
              <a:lnSpc>
                <a:spcPct val="100000"/>
              </a:lnSpc>
              <a:spcBef>
                <a:spcPts val="0"/>
              </a:spcBef>
              <a:spcAft>
                <a:spcPts val="0"/>
              </a:spcAft>
              <a:buSzPts val="1600"/>
              <a:buAutoNum type="arabicPeriod"/>
            </a:pPr>
            <a:r>
              <a:rPr lang="en-US" sz="1600"/>
              <a:t>Field service technicians have no preview of the next day’s field visits, which would reduce time wasted every morning preparing for field visits.</a:t>
            </a:r>
            <a:endParaRPr sz="1600"/>
          </a:p>
          <a:p>
            <a:pPr indent="-330200" lvl="0" marL="457200" rtl="0" algn="l">
              <a:lnSpc>
                <a:spcPct val="100000"/>
              </a:lnSpc>
              <a:spcBef>
                <a:spcPts val="0"/>
              </a:spcBef>
              <a:spcAft>
                <a:spcPts val="0"/>
              </a:spcAft>
              <a:buSzPts val="1600"/>
              <a:buAutoNum type="arabicPeriod"/>
            </a:pPr>
            <a:r>
              <a:rPr lang="en-US" sz="1600"/>
              <a:t>Field service teams have difficulty managing their toolboxes as they have to review the Field Service Tracker spreadsheet for spare part requirements.</a:t>
            </a:r>
            <a:endParaRPr sz="1600"/>
          </a:p>
          <a:p>
            <a:pPr indent="-330200" lvl="0" marL="457200" rtl="0" algn="l">
              <a:lnSpc>
                <a:spcPct val="100000"/>
              </a:lnSpc>
              <a:spcBef>
                <a:spcPts val="0"/>
              </a:spcBef>
              <a:spcAft>
                <a:spcPts val="0"/>
              </a:spcAft>
              <a:buSzPts val="1600"/>
              <a:buAutoNum type="arabicPeriod"/>
            </a:pPr>
            <a:r>
              <a:rPr lang="en-US" sz="1600"/>
              <a:t>There are no instructional guides available to field service teams for performing cooker repairs, and have to call Support for assistance.</a:t>
            </a:r>
            <a:endParaRPr sz="1600"/>
          </a:p>
          <a:p>
            <a:pPr indent="-330200" lvl="0" marL="457200" rtl="0" algn="l">
              <a:lnSpc>
                <a:spcPct val="100000"/>
              </a:lnSpc>
              <a:spcBef>
                <a:spcPts val="0"/>
              </a:spcBef>
              <a:spcAft>
                <a:spcPts val="0"/>
              </a:spcAft>
              <a:buSzPts val="1600"/>
              <a:buAutoNum type="arabicPeriod"/>
            </a:pPr>
            <a:r>
              <a:rPr lang="en-US" sz="1600"/>
              <a:t>Documenting spare part and cooker kit serial numbers has to be done manually by taking pictures and submitting to KOKO at the end of the day.</a:t>
            </a:r>
            <a:endParaRPr sz="1600"/>
          </a:p>
          <a:p>
            <a:pPr indent="-330200" lvl="0" marL="457200" rtl="0" algn="l">
              <a:lnSpc>
                <a:spcPct val="100000"/>
              </a:lnSpc>
              <a:spcBef>
                <a:spcPts val="0"/>
              </a:spcBef>
              <a:spcAft>
                <a:spcPts val="0"/>
              </a:spcAft>
              <a:buSzPts val="1600"/>
              <a:buAutoNum type="arabicPeriod"/>
            </a:pPr>
            <a:r>
              <a:rPr lang="en-US" sz="1600"/>
              <a:t>Technicians have to submit repair notes and comments  into the service tracker spreadsheet at the end of each day. This can lead to reporting errors.</a:t>
            </a:r>
            <a:endParaRPr sz="1600"/>
          </a:p>
          <a:p>
            <a:pPr indent="-330200" lvl="0" marL="457200" rtl="0" algn="l">
              <a:lnSpc>
                <a:spcPct val="100000"/>
              </a:lnSpc>
              <a:spcBef>
                <a:spcPts val="0"/>
              </a:spcBef>
              <a:spcAft>
                <a:spcPts val="0"/>
              </a:spcAft>
              <a:buSzPts val="1600"/>
              <a:buAutoNum type="arabicPeriod"/>
            </a:pPr>
            <a:r>
              <a:rPr lang="en-US" sz="1600"/>
              <a:t>Replacing faulty canisters or cooker kits is done manually through customer Care, which is resource intensive.</a:t>
            </a:r>
            <a:endParaRPr sz="1600"/>
          </a:p>
          <a:p>
            <a:pPr indent="-330200" lvl="0" marL="457200" rtl="0" algn="l">
              <a:lnSpc>
                <a:spcPct val="100000"/>
              </a:lnSpc>
              <a:spcBef>
                <a:spcPts val="0"/>
              </a:spcBef>
              <a:spcAft>
                <a:spcPts val="0"/>
              </a:spcAft>
              <a:buSzPts val="1600"/>
              <a:buAutoNum type="arabicPeriod"/>
            </a:pPr>
            <a:r>
              <a:rPr lang="en-US" sz="1600"/>
              <a:t>It is difficult to track part movement using spreadsheets. This is slow and can lead to errors.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564" name="Google Shape;564;p5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5" name="Google Shape;185;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Objectives</a:t>
            </a:r>
            <a:endParaRPr/>
          </a:p>
        </p:txBody>
      </p:sp>
      <p:sp>
        <p:nvSpPr>
          <p:cNvPr id="186" name="Google Shape;186;p2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600"/>
              <a:t>The objectives of this project are are:</a:t>
            </a:r>
            <a:endParaRPr sz="1600"/>
          </a:p>
          <a:p>
            <a:pPr indent="-330200" lvl="0" marL="457200" rtl="0" algn="l">
              <a:lnSpc>
                <a:spcPct val="120000"/>
              </a:lnSpc>
              <a:spcBef>
                <a:spcPts val="0"/>
              </a:spcBef>
              <a:spcAft>
                <a:spcPts val="0"/>
              </a:spcAft>
              <a:buSzPts val="1600"/>
              <a:buChar char="●"/>
            </a:pPr>
            <a:r>
              <a:rPr lang="en-US" sz="1600"/>
              <a:t>The need to i</a:t>
            </a:r>
            <a:r>
              <a:rPr lang="en-US" sz="1600"/>
              <a:t>dentify the business requirements of departments/user groups</a:t>
            </a:r>
            <a:endParaRPr sz="1600"/>
          </a:p>
          <a:p>
            <a:pPr indent="-330200" lvl="0" marL="457200" rtl="0" algn="l">
              <a:lnSpc>
                <a:spcPct val="120000"/>
              </a:lnSpc>
              <a:spcBef>
                <a:spcPts val="0"/>
              </a:spcBef>
              <a:spcAft>
                <a:spcPts val="0"/>
              </a:spcAft>
              <a:buSzPts val="1600"/>
              <a:buChar char="●"/>
            </a:pPr>
            <a:r>
              <a:rPr lang="en-US" sz="1600"/>
              <a:t>The need to create detailed documentation of existing mobile app landscape</a:t>
            </a:r>
            <a:endParaRPr sz="1600"/>
          </a:p>
          <a:p>
            <a:pPr indent="-330200" lvl="0" marL="457200" rtl="0" algn="l">
              <a:lnSpc>
                <a:spcPct val="120000"/>
              </a:lnSpc>
              <a:spcBef>
                <a:spcPts val="0"/>
              </a:spcBef>
              <a:spcAft>
                <a:spcPts val="0"/>
              </a:spcAft>
              <a:buSzPts val="1600"/>
              <a:buChar char="●"/>
            </a:pPr>
            <a:r>
              <a:rPr lang="en-US" sz="1600"/>
              <a:t>The need to i</a:t>
            </a:r>
            <a:r>
              <a:rPr lang="en-US" sz="1600"/>
              <a:t>dentify mobile app usage by different user groups in KOKO</a:t>
            </a:r>
            <a:endParaRPr sz="1600"/>
          </a:p>
          <a:p>
            <a:pPr indent="-330200" lvl="0" marL="457200" rtl="0" algn="l">
              <a:lnSpc>
                <a:spcPct val="120000"/>
              </a:lnSpc>
              <a:spcBef>
                <a:spcPts val="0"/>
              </a:spcBef>
              <a:spcAft>
                <a:spcPts val="0"/>
              </a:spcAft>
              <a:buSzPts val="1600"/>
              <a:buChar char="●"/>
            </a:pPr>
            <a:r>
              <a:rPr lang="en-US" sz="1600"/>
              <a:t>The need to create a map of all user groups and their needs requiring an app</a:t>
            </a:r>
            <a:endParaRPr sz="1600"/>
          </a:p>
          <a:p>
            <a:pPr indent="-330200" lvl="0" marL="457200" rtl="0" algn="l">
              <a:lnSpc>
                <a:spcPct val="120000"/>
              </a:lnSpc>
              <a:spcBef>
                <a:spcPts val="0"/>
              </a:spcBef>
              <a:spcAft>
                <a:spcPts val="0"/>
              </a:spcAft>
              <a:buSzPts val="1600"/>
              <a:buChar char="●"/>
            </a:pPr>
            <a:r>
              <a:rPr lang="en-US" sz="1600"/>
              <a:t>The need to identify the user pain-points in the current KOKO apps</a:t>
            </a:r>
            <a:endParaRPr sz="1600"/>
          </a:p>
          <a:p>
            <a:pPr indent="-330200" lvl="0" marL="457200" rtl="0" algn="l">
              <a:lnSpc>
                <a:spcPct val="120000"/>
              </a:lnSpc>
              <a:spcBef>
                <a:spcPts val="0"/>
              </a:spcBef>
              <a:spcAft>
                <a:spcPts val="0"/>
              </a:spcAft>
              <a:buSzPts val="1600"/>
              <a:buChar char="●"/>
            </a:pPr>
            <a:r>
              <a:rPr lang="en-US" sz="1600"/>
              <a:t>The need to identify the functional gaps in KOKO mobile apps</a:t>
            </a:r>
            <a:endParaRPr sz="1600"/>
          </a:p>
        </p:txBody>
      </p:sp>
      <p:sp>
        <p:nvSpPr>
          <p:cNvPr id="187" name="Google Shape;187;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5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70" name="Google Shape;570;p5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Operational Functional Gaps</a:t>
            </a:r>
            <a:endParaRPr/>
          </a:p>
        </p:txBody>
      </p:sp>
      <p:sp>
        <p:nvSpPr>
          <p:cNvPr id="571" name="Google Shape;571;p58"/>
          <p:cNvSpPr txBox="1"/>
          <p:nvPr>
            <p:ph idx="1" type="subTitle"/>
          </p:nvPr>
        </p:nvSpPr>
        <p:spPr>
          <a:xfrm>
            <a:off x="458725" y="1332475"/>
            <a:ext cx="11274600" cy="474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Agent Networks: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KOKO agents have no visibility of their sales figures</a:t>
            </a:r>
            <a:endParaRPr sz="1600"/>
          </a:p>
          <a:p>
            <a:pPr indent="-330200" lvl="0" marL="457200" rtl="0" algn="l">
              <a:lnSpc>
                <a:spcPct val="100000"/>
              </a:lnSpc>
              <a:spcBef>
                <a:spcPts val="0"/>
              </a:spcBef>
              <a:spcAft>
                <a:spcPts val="0"/>
              </a:spcAft>
              <a:buSzPts val="1600"/>
              <a:buAutoNum type="arabicPeriod"/>
            </a:pPr>
            <a:r>
              <a:rPr lang="en-US" sz="1600"/>
              <a:t>KOKO agents have no visibility of customers they have recruited</a:t>
            </a:r>
            <a:endParaRPr sz="1600"/>
          </a:p>
          <a:p>
            <a:pPr indent="-330200" lvl="0" marL="457200" rtl="0" algn="l">
              <a:lnSpc>
                <a:spcPct val="100000"/>
              </a:lnSpc>
              <a:spcBef>
                <a:spcPts val="0"/>
              </a:spcBef>
              <a:spcAft>
                <a:spcPts val="0"/>
              </a:spcAft>
              <a:buSzPts val="1600"/>
              <a:buAutoNum type="arabicPeriod"/>
            </a:pPr>
            <a:r>
              <a:rPr lang="en-US" sz="1600"/>
              <a:t>KOKO agents have no visibility of their active leads</a:t>
            </a:r>
            <a:endParaRPr sz="1600"/>
          </a:p>
          <a:p>
            <a:pPr indent="-330200" lvl="0" marL="457200" rtl="0" algn="l">
              <a:lnSpc>
                <a:spcPct val="100000"/>
              </a:lnSpc>
              <a:spcBef>
                <a:spcPts val="0"/>
              </a:spcBef>
              <a:spcAft>
                <a:spcPts val="0"/>
              </a:spcAft>
              <a:buSzPts val="1600"/>
              <a:buAutoNum type="arabicPeriod"/>
            </a:pPr>
            <a:r>
              <a:rPr lang="en-US" sz="1600"/>
              <a:t>KOKO agents have no visibility of their expiring leads</a:t>
            </a:r>
            <a:endParaRPr sz="1600"/>
          </a:p>
          <a:p>
            <a:pPr indent="-330200" lvl="0" marL="457200" rtl="0" algn="l">
              <a:lnSpc>
                <a:spcPct val="100000"/>
              </a:lnSpc>
              <a:spcBef>
                <a:spcPts val="0"/>
              </a:spcBef>
              <a:spcAft>
                <a:spcPts val="0"/>
              </a:spcAft>
              <a:buSzPts val="1600"/>
              <a:buAutoNum type="arabicPeriod"/>
            </a:pPr>
            <a:r>
              <a:rPr lang="en-US" sz="1600"/>
              <a:t>KOKO agents have no visibility of their performance vs targets</a:t>
            </a:r>
            <a:endParaRPr sz="1600"/>
          </a:p>
          <a:p>
            <a:pPr indent="-330200" lvl="0" marL="457200" rtl="0" algn="l">
              <a:lnSpc>
                <a:spcPct val="100000"/>
              </a:lnSpc>
              <a:spcBef>
                <a:spcPts val="0"/>
              </a:spcBef>
              <a:spcAft>
                <a:spcPts val="0"/>
              </a:spcAft>
              <a:buSzPts val="1600"/>
              <a:buAutoNum type="arabicPeriod"/>
            </a:pPr>
            <a:r>
              <a:rPr lang="en-US" sz="1600"/>
              <a:t>KOKO agents have no visibility of their fuel sales</a:t>
            </a:r>
            <a:endParaRPr sz="1600"/>
          </a:p>
          <a:p>
            <a:pPr indent="-330200" lvl="0" marL="457200" rtl="0" algn="l">
              <a:lnSpc>
                <a:spcPct val="100000"/>
              </a:lnSpc>
              <a:spcBef>
                <a:spcPts val="0"/>
              </a:spcBef>
              <a:spcAft>
                <a:spcPts val="0"/>
              </a:spcAft>
              <a:buSzPts val="1600"/>
              <a:buAutoNum type="arabicPeriod"/>
            </a:pPr>
            <a:r>
              <a:rPr lang="en-US" sz="1600"/>
              <a:t>KOKO agents have no visibility of their monthly performance ranking</a:t>
            </a:r>
            <a:endParaRPr sz="1600"/>
          </a:p>
          <a:p>
            <a:pPr indent="-330200" lvl="0" marL="457200" rtl="0" algn="l">
              <a:lnSpc>
                <a:spcPct val="100000"/>
              </a:lnSpc>
              <a:spcBef>
                <a:spcPts val="0"/>
              </a:spcBef>
              <a:spcAft>
                <a:spcPts val="0"/>
              </a:spcAft>
              <a:buSzPts val="1600"/>
              <a:buAutoNum type="arabicPeriod"/>
            </a:pPr>
            <a:r>
              <a:rPr lang="en-US" sz="1600"/>
              <a:t>SMS is not an effective tool for sending adequate information to agents due to the character limitation.</a:t>
            </a:r>
            <a:endParaRPr sz="1600"/>
          </a:p>
          <a:p>
            <a:pPr indent="-330200" lvl="0" marL="457200" rtl="0" algn="l">
              <a:lnSpc>
                <a:spcPct val="100000"/>
              </a:lnSpc>
              <a:spcBef>
                <a:spcPts val="0"/>
              </a:spcBef>
              <a:spcAft>
                <a:spcPts val="0"/>
              </a:spcAft>
              <a:buSzPts val="1600"/>
              <a:buAutoNum type="arabicPeriod"/>
            </a:pPr>
            <a:r>
              <a:rPr lang="en-US" sz="1600"/>
              <a:t>Agent sales team have no internal tool for effective communication with agents for sending sales targets and agent alerts.</a:t>
            </a:r>
            <a:endParaRPr sz="1600"/>
          </a:p>
          <a:p>
            <a:pPr indent="-330200" lvl="0" marL="457200" rtl="0" algn="l">
              <a:lnSpc>
                <a:spcPct val="100000"/>
              </a:lnSpc>
              <a:spcBef>
                <a:spcPts val="0"/>
              </a:spcBef>
              <a:spcAft>
                <a:spcPts val="0"/>
              </a:spcAft>
              <a:buSzPts val="1600"/>
              <a:buAutoNum type="arabicPeriod"/>
            </a:pPr>
            <a:r>
              <a:rPr lang="en-US" sz="1600"/>
              <a:t>Agents have to use Google sheets to capture leads information. This is tedious and time consuming.</a:t>
            </a:r>
            <a:endParaRPr sz="1600"/>
          </a:p>
          <a:p>
            <a:pPr indent="-330200" lvl="0" marL="457200" rtl="0" algn="l">
              <a:lnSpc>
                <a:spcPct val="100000"/>
              </a:lnSpc>
              <a:spcBef>
                <a:spcPts val="0"/>
              </a:spcBef>
              <a:spcAft>
                <a:spcPts val="0"/>
              </a:spcAft>
              <a:buSzPts val="1600"/>
              <a:buAutoNum type="arabicPeriod"/>
            </a:pPr>
            <a:r>
              <a:rPr lang="en-US" sz="1600"/>
              <a:t>Agents have to use WhatsApp groups to communicate with the support team at KOKO, which is inconvenient and doesn’t capture all the information accurately</a:t>
            </a:r>
            <a:endParaRPr sz="1600"/>
          </a:p>
          <a:p>
            <a:pPr indent="-330200" lvl="0" marL="457200" rtl="0" algn="l">
              <a:lnSpc>
                <a:spcPct val="100000"/>
              </a:lnSpc>
              <a:spcBef>
                <a:spcPts val="0"/>
              </a:spcBef>
              <a:spcAft>
                <a:spcPts val="0"/>
              </a:spcAft>
              <a:buSzPts val="1600"/>
              <a:buAutoNum type="arabicPeriod"/>
            </a:pPr>
            <a:r>
              <a:rPr lang="en-US" sz="1600"/>
              <a:t>Reporting is time consuming and difficult when using Google Sheets to capture data.</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p:txBody>
      </p:sp>
      <p:sp>
        <p:nvSpPr>
          <p:cNvPr id="572" name="Google Shape;572;p5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5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78" name="Google Shape;578;p5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Operational Functional Gaps</a:t>
            </a:r>
            <a:endParaRPr/>
          </a:p>
        </p:txBody>
      </p:sp>
      <p:sp>
        <p:nvSpPr>
          <p:cNvPr id="579" name="Google Shape;579;p59"/>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Fuel Operations: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Fuel quality measurement at fuel depots is manual and results must be sent to KOKO using WhatsApp. This can lead to errors in reporting</a:t>
            </a:r>
            <a:endParaRPr sz="1600"/>
          </a:p>
          <a:p>
            <a:pPr indent="-330200" lvl="0" marL="457200" rtl="0" algn="l">
              <a:lnSpc>
                <a:spcPct val="100000"/>
              </a:lnSpc>
              <a:spcBef>
                <a:spcPts val="0"/>
              </a:spcBef>
              <a:spcAft>
                <a:spcPts val="0"/>
              </a:spcAft>
              <a:buSzPts val="1600"/>
              <a:buAutoNum type="arabicPeriod"/>
            </a:pPr>
            <a:r>
              <a:rPr lang="en-US" sz="1600"/>
              <a:t>There’s no performance monitoring tool for fuel operators</a:t>
            </a:r>
            <a:endParaRPr sz="1600"/>
          </a:p>
          <a:p>
            <a:pPr indent="-330200" lvl="0" marL="457200" rtl="0" algn="l">
              <a:lnSpc>
                <a:spcPct val="100000"/>
              </a:lnSpc>
              <a:spcBef>
                <a:spcPts val="0"/>
              </a:spcBef>
              <a:spcAft>
                <a:spcPts val="0"/>
              </a:spcAft>
              <a:buSzPts val="1600"/>
              <a:buAutoNum type="arabicPeriod"/>
            </a:pPr>
            <a:r>
              <a:rPr lang="en-US" sz="1600"/>
              <a:t>Process delays requiring escalation can cause unnecessary delays to both operators and KOKO agents</a:t>
            </a:r>
            <a:endParaRPr sz="1600"/>
          </a:p>
          <a:p>
            <a:pPr indent="-330200" lvl="0" marL="457200" rtl="0" algn="l">
              <a:lnSpc>
                <a:spcPct val="100000"/>
              </a:lnSpc>
              <a:spcBef>
                <a:spcPts val="0"/>
              </a:spcBef>
              <a:spcAft>
                <a:spcPts val="0"/>
              </a:spcAft>
              <a:buSzPts val="1600"/>
              <a:buAutoNum type="arabicPeriod"/>
            </a:pPr>
            <a:r>
              <a:rPr lang="en-US" sz="1600"/>
              <a:t>Operators have no issue reporting tool. They have to make phone calls to get support</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Customer Care:</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Agents use a WhatsApp group to support the Field Service team. This is manual and can lead to both errors and decreased productivity. </a:t>
            </a:r>
            <a:endParaRPr sz="1600"/>
          </a:p>
          <a:p>
            <a:pPr indent="-330200" lvl="0" marL="457200" rtl="0" algn="l">
              <a:lnSpc>
                <a:spcPct val="100000"/>
              </a:lnSpc>
              <a:spcBef>
                <a:spcPts val="0"/>
              </a:spcBef>
              <a:spcAft>
                <a:spcPts val="0"/>
              </a:spcAft>
              <a:buSzPts val="1600"/>
              <a:buAutoNum type="arabicPeriod"/>
            </a:pPr>
            <a:r>
              <a:rPr lang="en-US" sz="1600"/>
              <a:t>Agents process field data like kit serial numbers, kit transfers etc manually. This can lead to reduced productivity and errors in processing cooker kits and spare parts.</a:t>
            </a:r>
            <a:endParaRPr sz="1600"/>
          </a:p>
        </p:txBody>
      </p:sp>
      <p:sp>
        <p:nvSpPr>
          <p:cNvPr id="580" name="Google Shape;580;p5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6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86" name="Google Shape;586;p6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Apps Pain Points</a:t>
            </a:r>
            <a:endParaRPr/>
          </a:p>
        </p:txBody>
      </p:sp>
      <p:sp>
        <p:nvSpPr>
          <p:cNvPr id="587" name="Google Shape;587;p60"/>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AppSheet (3rd party):</a:t>
            </a:r>
            <a:endParaRPr sz="1600"/>
          </a:p>
          <a:p>
            <a:pPr indent="0" lvl="0" marL="0" rtl="0" algn="l">
              <a:lnSpc>
                <a:spcPct val="100000"/>
              </a:lnSpc>
              <a:spcBef>
                <a:spcPts val="0"/>
              </a:spcBef>
              <a:spcAft>
                <a:spcPts val="0"/>
              </a:spcAft>
              <a:buNone/>
            </a:pPr>
            <a:r>
              <a:t/>
            </a:r>
            <a:endParaRPr b="1" sz="1600"/>
          </a:p>
          <a:p>
            <a:pPr indent="-330200" lvl="0" marL="457200" rtl="0" algn="l">
              <a:lnSpc>
                <a:spcPct val="100000"/>
              </a:lnSpc>
              <a:spcBef>
                <a:spcPts val="0"/>
              </a:spcBef>
              <a:spcAft>
                <a:spcPts val="0"/>
              </a:spcAft>
              <a:buSzPts val="1600"/>
              <a:buAutoNum type="arabicPeriod"/>
            </a:pPr>
            <a:r>
              <a:rPr lang="en-US" sz="1600"/>
              <a:t>Even though AppSheet is programmable, doesn’t belong to KOKO Networks, limiting the ability to customize its functionalities</a:t>
            </a:r>
            <a:endParaRPr sz="1600"/>
          </a:p>
          <a:p>
            <a:pPr indent="-330200" lvl="0" marL="457200" rtl="0" algn="l">
              <a:lnSpc>
                <a:spcPct val="100000"/>
              </a:lnSpc>
              <a:spcBef>
                <a:spcPts val="0"/>
              </a:spcBef>
              <a:spcAft>
                <a:spcPts val="0"/>
              </a:spcAft>
              <a:buSzPts val="1600"/>
              <a:buAutoNum type="arabicPeriod"/>
            </a:pPr>
            <a:r>
              <a:rPr lang="en-US" sz="1600"/>
              <a:t>AppSheet stores</a:t>
            </a:r>
            <a:r>
              <a:rPr lang="en-US" sz="1600"/>
              <a:t> data in Google Cloud. Calibration data have to be copied manually into KOKO Core</a:t>
            </a:r>
            <a:endParaRPr sz="1600"/>
          </a:p>
          <a:p>
            <a:pPr indent="-330200" lvl="0" marL="457200" rtl="0" algn="l">
              <a:lnSpc>
                <a:spcPct val="100000"/>
              </a:lnSpc>
              <a:spcBef>
                <a:spcPts val="0"/>
              </a:spcBef>
              <a:spcAft>
                <a:spcPts val="0"/>
              </a:spcAft>
              <a:buSzPts val="1600"/>
              <a:buAutoNum type="arabicPeriod"/>
            </a:pPr>
            <a:r>
              <a:rPr lang="en-US" sz="1600"/>
              <a:t>AppSheet relies on Google Cloud and requires Google Sheets to work</a:t>
            </a:r>
            <a:endParaRPr sz="1600"/>
          </a:p>
          <a:p>
            <a:pPr indent="-330200" lvl="0" marL="457200" rtl="0" algn="l">
              <a:lnSpc>
                <a:spcPct val="100000"/>
              </a:lnSpc>
              <a:spcBef>
                <a:spcPts val="0"/>
              </a:spcBef>
              <a:spcAft>
                <a:spcPts val="0"/>
              </a:spcAft>
              <a:buSzPts val="1600"/>
              <a:buAutoNum type="arabicPeriod"/>
            </a:pPr>
            <a:r>
              <a:rPr lang="en-US" sz="1600"/>
              <a:t>AppSheet has limited access to KOKO Core and its dependent services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Clr>
                <a:schemeClr val="dk1"/>
              </a:buClr>
              <a:buSzPts val="1100"/>
              <a:buFont typeface="Arial"/>
              <a:buNone/>
            </a:pPr>
            <a:r>
              <a:rPr lang="en-US" sz="1600"/>
              <a:t>WhatsApp (3rd party):</a:t>
            </a:r>
            <a:endParaRPr b="1"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WhatsApp features can’t be upgraded or extended by KOKO to serve the intended purposes</a:t>
            </a:r>
            <a:endParaRPr sz="1600"/>
          </a:p>
          <a:p>
            <a:pPr indent="-330200" lvl="0" marL="457200" rtl="0" algn="l">
              <a:lnSpc>
                <a:spcPct val="100000"/>
              </a:lnSpc>
              <a:spcBef>
                <a:spcPts val="0"/>
              </a:spcBef>
              <a:spcAft>
                <a:spcPts val="0"/>
              </a:spcAft>
              <a:buSzPts val="1600"/>
              <a:buAutoNum type="arabicPeriod"/>
            </a:pPr>
            <a:r>
              <a:rPr lang="en-US" sz="1600"/>
              <a:t>If WhatsApp is discontinued by Facebook, then historical and ongoing conversations are all lost</a:t>
            </a:r>
            <a:endParaRPr sz="1600"/>
          </a:p>
          <a:p>
            <a:pPr indent="-330200" lvl="0" marL="457200" rtl="0" algn="l">
              <a:lnSpc>
                <a:spcPct val="100000"/>
              </a:lnSpc>
              <a:spcBef>
                <a:spcPts val="0"/>
              </a:spcBef>
              <a:spcAft>
                <a:spcPts val="0"/>
              </a:spcAft>
              <a:buSzPts val="1600"/>
              <a:buAutoNum type="arabicPeriod"/>
            </a:pPr>
            <a:r>
              <a:rPr lang="en-US" sz="1600"/>
              <a:t>WhatsApp processing of part and kit serial numbers is slow and has multiple steps. This has lead to mistakes, lost data and process inefficiencies</a:t>
            </a:r>
            <a:endParaRPr sz="1600"/>
          </a:p>
          <a:p>
            <a:pPr indent="-330200" lvl="0" marL="457200" rtl="0" algn="l">
              <a:lnSpc>
                <a:spcPct val="100000"/>
              </a:lnSpc>
              <a:spcBef>
                <a:spcPts val="0"/>
              </a:spcBef>
              <a:spcAft>
                <a:spcPts val="0"/>
              </a:spcAft>
              <a:buSzPts val="1600"/>
              <a:buAutoNum type="arabicPeriod"/>
            </a:pPr>
            <a:r>
              <a:rPr lang="en-US" sz="1600"/>
              <a:t>WhatsApp doesn’t have capabilities for capturing data and transferring to KOKO Core directly</a:t>
            </a:r>
            <a:endParaRPr sz="1600"/>
          </a:p>
          <a:p>
            <a:pPr indent="-330200" lvl="0" marL="457200" rtl="0" algn="l">
              <a:lnSpc>
                <a:spcPct val="100000"/>
              </a:lnSpc>
              <a:spcBef>
                <a:spcPts val="0"/>
              </a:spcBef>
              <a:spcAft>
                <a:spcPts val="0"/>
              </a:spcAft>
              <a:buSzPts val="1600"/>
              <a:buAutoNum type="arabicPeriod"/>
            </a:pPr>
            <a:r>
              <a:rPr lang="en-US" sz="1600"/>
              <a:t>WhatsApp doesn’t have capabilities for managing field visit schedules</a:t>
            </a:r>
            <a:endParaRPr sz="1600"/>
          </a:p>
          <a:p>
            <a:pPr indent="0" lvl="0" marL="0" rtl="0" algn="l">
              <a:lnSpc>
                <a:spcPct val="100000"/>
              </a:lnSpc>
              <a:spcBef>
                <a:spcPts val="0"/>
              </a:spcBef>
              <a:spcAft>
                <a:spcPts val="0"/>
              </a:spcAft>
              <a:buNone/>
            </a:pPr>
            <a:r>
              <a:t/>
            </a:r>
            <a:endParaRPr b="1" sz="1600"/>
          </a:p>
        </p:txBody>
      </p:sp>
      <p:sp>
        <p:nvSpPr>
          <p:cNvPr id="588" name="Google Shape;588;p6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6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594" name="Google Shape;594;p6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Apps Pain Points</a:t>
            </a:r>
            <a:endParaRPr/>
          </a:p>
        </p:txBody>
      </p:sp>
      <p:sp>
        <p:nvSpPr>
          <p:cNvPr id="595" name="Google Shape;595;p61"/>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myKOKO Sales App:</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myKOKO app is generalized for both customers and agents. This has led to limited features for both user groups.</a:t>
            </a:r>
            <a:endParaRPr sz="1600"/>
          </a:p>
          <a:p>
            <a:pPr indent="-330200" lvl="0" marL="457200" rtl="0" algn="l">
              <a:lnSpc>
                <a:spcPct val="100000"/>
              </a:lnSpc>
              <a:spcBef>
                <a:spcPts val="0"/>
              </a:spcBef>
              <a:spcAft>
                <a:spcPts val="0"/>
              </a:spcAft>
              <a:buSzPts val="1600"/>
              <a:buAutoNum type="arabicPeriod"/>
            </a:pPr>
            <a:r>
              <a:rPr lang="en-US" sz="1600"/>
              <a:t>KOKO agents have more requirements than customers, which suggests a separate mobile application for agents.</a:t>
            </a:r>
            <a:endParaRPr sz="1600"/>
          </a:p>
          <a:p>
            <a:pPr indent="-330200" lvl="0" marL="457200" rtl="0" algn="l">
              <a:lnSpc>
                <a:spcPct val="100000"/>
              </a:lnSpc>
              <a:spcBef>
                <a:spcPts val="0"/>
              </a:spcBef>
              <a:spcAft>
                <a:spcPts val="0"/>
              </a:spcAft>
              <a:buSzPts val="1600"/>
              <a:buAutoNum type="arabicPeriod"/>
            </a:pPr>
            <a:r>
              <a:rPr lang="en-US" sz="1600"/>
              <a:t>Frequent MPESA transaction failures</a:t>
            </a:r>
            <a:endParaRPr sz="1600"/>
          </a:p>
          <a:p>
            <a:pPr indent="-330200" lvl="0" marL="457200" rtl="0" algn="l">
              <a:lnSpc>
                <a:spcPct val="100000"/>
              </a:lnSpc>
              <a:spcBef>
                <a:spcPts val="0"/>
              </a:spcBef>
              <a:spcAft>
                <a:spcPts val="0"/>
              </a:spcAft>
              <a:buSzPts val="1600"/>
              <a:buAutoNum type="arabicPeriod"/>
            </a:pPr>
            <a:r>
              <a:rPr lang="en-US" sz="1600"/>
              <a:t>No option for changing customer phone number in the app</a:t>
            </a:r>
            <a:endParaRPr sz="1600"/>
          </a:p>
          <a:p>
            <a:pPr indent="-330200" lvl="0" marL="457200" rtl="0" algn="l">
              <a:lnSpc>
                <a:spcPct val="100000"/>
              </a:lnSpc>
              <a:spcBef>
                <a:spcPts val="0"/>
              </a:spcBef>
              <a:spcAft>
                <a:spcPts val="0"/>
              </a:spcAft>
              <a:buSzPts val="1600"/>
              <a:buAutoNum type="arabicPeriod"/>
            </a:pPr>
            <a:r>
              <a:rPr lang="en-US" sz="1600"/>
              <a:t>Frequent update notifications impede app usage</a:t>
            </a:r>
            <a:endParaRPr sz="1600"/>
          </a:p>
          <a:p>
            <a:pPr indent="-330200" lvl="0" marL="457200" rtl="0" algn="l">
              <a:lnSpc>
                <a:spcPct val="100000"/>
              </a:lnSpc>
              <a:spcBef>
                <a:spcPts val="0"/>
              </a:spcBef>
              <a:spcAft>
                <a:spcPts val="0"/>
              </a:spcAft>
              <a:buSzPts val="1600"/>
              <a:buAutoNum type="arabicPeriod"/>
            </a:pPr>
            <a:r>
              <a:rPr lang="en-US" sz="1600"/>
              <a:t>Registration issues (customer number not accepted)</a:t>
            </a:r>
            <a:endParaRPr sz="1600"/>
          </a:p>
          <a:p>
            <a:pPr indent="-330200" lvl="0" marL="457200" rtl="0" algn="l">
              <a:lnSpc>
                <a:spcPct val="100000"/>
              </a:lnSpc>
              <a:spcBef>
                <a:spcPts val="0"/>
              </a:spcBef>
              <a:spcAft>
                <a:spcPts val="0"/>
              </a:spcAft>
              <a:buSzPts val="1600"/>
              <a:buAutoNum type="arabicPeriod"/>
            </a:pPr>
            <a:r>
              <a:rPr lang="en-US" sz="1600"/>
              <a:t>Top up option require several steps (should be on home screen)</a:t>
            </a:r>
            <a:endParaRPr sz="1600"/>
          </a:p>
          <a:p>
            <a:pPr indent="-330200" lvl="0" marL="457200" rtl="0" algn="l">
              <a:lnSpc>
                <a:spcPct val="100000"/>
              </a:lnSpc>
              <a:spcBef>
                <a:spcPts val="0"/>
              </a:spcBef>
              <a:spcAft>
                <a:spcPts val="0"/>
              </a:spcAft>
              <a:buSzPts val="1600"/>
              <a:buAutoNum type="arabicPeriod"/>
            </a:pPr>
            <a:r>
              <a:rPr lang="en-US" sz="1600"/>
              <a:t>Frequent app freezes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Clr>
                <a:schemeClr val="dk1"/>
              </a:buClr>
              <a:buSzPts val="1100"/>
              <a:buFont typeface="Arial"/>
              <a:buNone/>
            </a:pPr>
            <a:r>
              <a:rPr lang="en-US" sz="1600"/>
              <a:t>KOKO Operator App (KOA):</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330200" lvl="0" marL="457200" rtl="0" algn="l">
              <a:lnSpc>
                <a:spcPct val="100000"/>
              </a:lnSpc>
              <a:spcBef>
                <a:spcPts val="0"/>
              </a:spcBef>
              <a:spcAft>
                <a:spcPts val="0"/>
              </a:spcAft>
              <a:buSzPts val="1600"/>
              <a:buAutoNum type="arabicPeriod"/>
            </a:pPr>
            <a:r>
              <a:rPr lang="en-US" sz="1600"/>
              <a:t>The simple User Interface on KOA resulted in limited functionalities within the app.</a:t>
            </a:r>
            <a:endParaRPr sz="1600"/>
          </a:p>
          <a:p>
            <a:pPr indent="-330200" lvl="0" marL="457200" rtl="0" algn="l">
              <a:lnSpc>
                <a:spcPct val="100000"/>
              </a:lnSpc>
              <a:spcBef>
                <a:spcPts val="0"/>
              </a:spcBef>
              <a:spcAft>
                <a:spcPts val="0"/>
              </a:spcAft>
              <a:buSzPts val="1600"/>
              <a:buAutoNum type="arabicPeriod"/>
            </a:pPr>
            <a:r>
              <a:rPr lang="en-US" sz="1600"/>
              <a:t>There is no in-app reporting within KOA. This has to be done manually.</a:t>
            </a:r>
            <a:endParaRPr sz="1600"/>
          </a:p>
          <a:p>
            <a:pPr indent="-330200" lvl="0" marL="457200" rtl="0" algn="l">
              <a:lnSpc>
                <a:spcPct val="100000"/>
              </a:lnSpc>
              <a:spcBef>
                <a:spcPts val="0"/>
              </a:spcBef>
              <a:spcAft>
                <a:spcPts val="0"/>
              </a:spcAft>
              <a:buSzPts val="1600"/>
              <a:buAutoNum type="arabicPeriod"/>
            </a:pPr>
            <a:r>
              <a:rPr lang="en-US" sz="1600"/>
              <a:t>Operators don’t have the ability to to send issue alerts and ask for support from the app interface.</a:t>
            </a:r>
            <a:endParaRPr sz="1600"/>
          </a:p>
          <a:p>
            <a:pPr indent="-330200" lvl="0" marL="457200" rtl="0" algn="l">
              <a:lnSpc>
                <a:spcPct val="100000"/>
              </a:lnSpc>
              <a:spcBef>
                <a:spcPts val="0"/>
              </a:spcBef>
              <a:spcAft>
                <a:spcPts val="0"/>
              </a:spcAft>
              <a:buSzPts val="1600"/>
              <a:buAutoNum type="arabicPeriod"/>
            </a:pPr>
            <a:r>
              <a:rPr lang="en-US" sz="1600"/>
              <a:t>Task management is not flexible. Operators have no ability to modify task sequence.</a:t>
            </a:r>
            <a:endParaRPr sz="1600"/>
          </a:p>
        </p:txBody>
      </p:sp>
      <p:sp>
        <p:nvSpPr>
          <p:cNvPr id="596" name="Google Shape;596;p6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6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02" name="Google Shape;602;p6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Apps Pain Points</a:t>
            </a:r>
            <a:endParaRPr/>
          </a:p>
        </p:txBody>
      </p:sp>
      <p:sp>
        <p:nvSpPr>
          <p:cNvPr id="603" name="Google Shape;603;p62"/>
          <p:cNvSpPr txBox="1"/>
          <p:nvPr>
            <p:ph idx="1" type="subTitle"/>
          </p:nvPr>
        </p:nvSpPr>
        <p:spPr>
          <a:xfrm>
            <a:off x="458725" y="1332475"/>
            <a:ext cx="11274600" cy="506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KOKO Mile App:</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Frequent</a:t>
            </a:r>
            <a:r>
              <a:rPr lang="en-US" sz="1600"/>
              <a:t> synchronization </a:t>
            </a:r>
            <a:r>
              <a:rPr lang="en-US" sz="1600"/>
              <a:t>failures with the ERP when sc</a:t>
            </a:r>
            <a:r>
              <a:rPr lang="en-US" sz="1600"/>
              <a:t>anning cooker kits. This has led to untimely delays and missing kit data.</a:t>
            </a:r>
            <a:endParaRPr sz="1600"/>
          </a:p>
          <a:p>
            <a:pPr indent="-330200" lvl="0" marL="457200" rtl="0" algn="l">
              <a:lnSpc>
                <a:spcPct val="100000"/>
              </a:lnSpc>
              <a:spcBef>
                <a:spcPts val="0"/>
              </a:spcBef>
              <a:spcAft>
                <a:spcPts val="0"/>
              </a:spcAft>
              <a:buSzPts val="1600"/>
              <a:buAutoNum type="arabicPeriod"/>
            </a:pPr>
            <a:r>
              <a:rPr lang="en-US" sz="1600"/>
              <a:t>Complete stocktaking of cooker kits in agent shops is not enforced, leading to instances where the clerks don’t complete the process. This has led to stock being moved to missing stock erroneously.</a:t>
            </a:r>
            <a:endParaRPr sz="1600"/>
          </a:p>
          <a:p>
            <a:pPr indent="-330200" lvl="0" marL="457200" rtl="0" algn="l">
              <a:lnSpc>
                <a:spcPct val="100000"/>
              </a:lnSpc>
              <a:spcBef>
                <a:spcPts val="0"/>
              </a:spcBef>
              <a:spcAft>
                <a:spcPts val="0"/>
              </a:spcAft>
              <a:buSzPts val="1600"/>
              <a:buAutoNum type="arabicPeriod"/>
            </a:pPr>
            <a:r>
              <a:rPr lang="en-US" sz="1600"/>
              <a:t>Reverse logistics cannot be done in the app. This has to be done manually using a delivery note.</a:t>
            </a:r>
            <a:endParaRPr sz="1600"/>
          </a:p>
        </p:txBody>
      </p:sp>
      <p:sp>
        <p:nvSpPr>
          <p:cNvPr id="604" name="Google Shape;604;p6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6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10" name="Google Shape;610;p6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 Requirements</a:t>
            </a:r>
            <a:endParaRPr/>
          </a:p>
        </p:txBody>
      </p:sp>
      <p:sp>
        <p:nvSpPr>
          <p:cNvPr id="611" name="Google Shape;611;p6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800"/>
              <a:t>Network Operations:</a:t>
            </a:r>
            <a:endParaRPr sz="1800"/>
          </a:p>
          <a:p>
            <a:pPr indent="0" lvl="0" marL="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AutoNum type="arabicPeriod"/>
            </a:pPr>
            <a:r>
              <a:rPr lang="en-US" sz="1800"/>
              <a:t>The mobile app should be able to update the deployment planning schedule from the field.</a:t>
            </a:r>
            <a:endParaRPr sz="1800"/>
          </a:p>
          <a:p>
            <a:pPr indent="-342900" lvl="0" marL="457200" rtl="0" algn="l">
              <a:lnSpc>
                <a:spcPct val="100000"/>
              </a:lnSpc>
              <a:spcBef>
                <a:spcPts val="0"/>
              </a:spcBef>
              <a:spcAft>
                <a:spcPts val="0"/>
              </a:spcAft>
              <a:buSzPts val="1800"/>
              <a:buAutoNum type="arabicPeriod"/>
            </a:pPr>
            <a:r>
              <a:rPr lang="en-US" sz="1800"/>
              <a:t>The mobile app should have capabilities for inspecting civil works in the field.</a:t>
            </a:r>
            <a:endParaRPr sz="1800"/>
          </a:p>
          <a:p>
            <a:pPr indent="-342900" lvl="0" marL="457200" rtl="0" algn="l">
              <a:lnSpc>
                <a:spcPct val="100000"/>
              </a:lnSpc>
              <a:spcBef>
                <a:spcPts val="0"/>
              </a:spcBef>
              <a:spcAft>
                <a:spcPts val="0"/>
              </a:spcAft>
              <a:buSzPts val="1800"/>
              <a:buAutoNum type="arabicPeriod"/>
            </a:pPr>
            <a:r>
              <a:rPr lang="en-US" sz="1800"/>
              <a:t>The mobile app should provide tools for performing Agent shop inspections. </a:t>
            </a:r>
            <a:endParaRPr sz="1800"/>
          </a:p>
          <a:p>
            <a:pPr indent="-342900" lvl="0" marL="457200" rtl="0" algn="l">
              <a:lnSpc>
                <a:spcPct val="100000"/>
              </a:lnSpc>
              <a:spcBef>
                <a:spcPts val="0"/>
              </a:spcBef>
              <a:spcAft>
                <a:spcPts val="0"/>
              </a:spcAft>
              <a:buSzPts val="1800"/>
              <a:buAutoNum type="arabicPeriod"/>
            </a:pPr>
            <a:r>
              <a:rPr lang="en-US" sz="1800"/>
              <a:t>The mobile app should be able to update the quality planning schedule from the field.</a:t>
            </a:r>
            <a:endParaRPr sz="1800"/>
          </a:p>
          <a:p>
            <a:pPr indent="-342900" lvl="0" marL="457200" rtl="0" algn="l">
              <a:lnSpc>
                <a:spcPct val="100000"/>
              </a:lnSpc>
              <a:spcBef>
                <a:spcPts val="0"/>
              </a:spcBef>
              <a:spcAft>
                <a:spcPts val="0"/>
              </a:spcAft>
              <a:buSzPts val="1800"/>
              <a:buAutoNum type="arabicPeriod"/>
            </a:pPr>
            <a:r>
              <a:rPr lang="en-US" sz="1800"/>
              <a:t>The mobile app should provide scheduling management capabilities</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800"/>
              <a:t>Fuel Operations:</a:t>
            </a:r>
            <a:endParaRPr sz="1800"/>
          </a:p>
          <a:p>
            <a:pPr indent="0" lvl="0" marL="0" rtl="0" algn="l">
              <a:lnSpc>
                <a:spcPct val="100000"/>
              </a:lnSpc>
              <a:spcBef>
                <a:spcPts val="0"/>
              </a:spcBef>
              <a:spcAft>
                <a:spcPts val="0"/>
              </a:spcAft>
              <a:buNone/>
            </a:pPr>
            <a:r>
              <a:t/>
            </a:r>
            <a:endParaRPr sz="1800"/>
          </a:p>
          <a:p>
            <a:pPr indent="-330200" lvl="0" marL="457200" rtl="0" algn="l">
              <a:lnSpc>
                <a:spcPct val="100000"/>
              </a:lnSpc>
              <a:spcBef>
                <a:spcPts val="0"/>
              </a:spcBef>
              <a:spcAft>
                <a:spcPts val="0"/>
              </a:spcAft>
              <a:buSzPts val="1600"/>
              <a:buAutoNum type="arabicPeriod"/>
            </a:pPr>
            <a:r>
              <a:rPr lang="en-US" sz="1600"/>
              <a:t>The mobile app should be able to perform fuel quality measurement at fuel depots</a:t>
            </a:r>
            <a:endParaRPr sz="1600"/>
          </a:p>
          <a:p>
            <a:pPr indent="-330200" lvl="0" marL="457200" rtl="0" algn="l">
              <a:lnSpc>
                <a:spcPct val="100000"/>
              </a:lnSpc>
              <a:spcBef>
                <a:spcPts val="0"/>
              </a:spcBef>
              <a:spcAft>
                <a:spcPts val="0"/>
              </a:spcAft>
              <a:buSzPts val="1600"/>
              <a:buAutoNum type="arabicPeriod"/>
            </a:pPr>
            <a:r>
              <a:rPr lang="en-US" sz="1600"/>
              <a:t>The mobile app should be able to perform performance monitoring for operators</a:t>
            </a:r>
            <a:endParaRPr sz="1600"/>
          </a:p>
          <a:p>
            <a:pPr indent="-330200" lvl="0" marL="457200" rtl="0" algn="l">
              <a:lnSpc>
                <a:spcPct val="100000"/>
              </a:lnSpc>
              <a:spcBef>
                <a:spcPts val="0"/>
              </a:spcBef>
              <a:spcAft>
                <a:spcPts val="0"/>
              </a:spcAft>
              <a:buSzPts val="1600"/>
              <a:buAutoNum type="arabicPeriod"/>
            </a:pPr>
            <a:r>
              <a:rPr lang="en-US" sz="1600"/>
              <a:t>The mobile app should be able to send issue reports to fuel operations</a:t>
            </a:r>
            <a:endParaRPr sz="1600"/>
          </a:p>
          <a:p>
            <a:pPr indent="-330200" lvl="0" marL="457200" rtl="0" algn="l">
              <a:lnSpc>
                <a:spcPct val="100000"/>
              </a:lnSpc>
              <a:spcBef>
                <a:spcPts val="0"/>
              </a:spcBef>
              <a:spcAft>
                <a:spcPts val="0"/>
              </a:spcAft>
              <a:buSzPts val="1600"/>
              <a:buAutoNum type="arabicPeriod"/>
            </a:pPr>
            <a:r>
              <a:rPr lang="en-US" sz="1600"/>
              <a:t>The mobile app should be able to receive updates from fuel operations</a:t>
            </a:r>
            <a:endParaRPr sz="1800"/>
          </a:p>
          <a:p>
            <a:pPr indent="0" lvl="0" marL="0" rtl="0" algn="l">
              <a:lnSpc>
                <a:spcPct val="100000"/>
              </a:lnSpc>
              <a:spcBef>
                <a:spcPts val="0"/>
              </a:spcBef>
              <a:spcAft>
                <a:spcPts val="0"/>
              </a:spcAft>
              <a:buNone/>
            </a:pPr>
            <a:r>
              <a:t/>
            </a:r>
            <a:endParaRPr sz="1800"/>
          </a:p>
        </p:txBody>
      </p:sp>
      <p:sp>
        <p:nvSpPr>
          <p:cNvPr id="612" name="Google Shape;612;p6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6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18" name="Google Shape;618;p6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 Requirements</a:t>
            </a:r>
            <a:endParaRPr/>
          </a:p>
        </p:txBody>
      </p:sp>
      <p:sp>
        <p:nvSpPr>
          <p:cNvPr id="619" name="Google Shape;619;p6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800"/>
              <a:t>Cooker Operations:</a:t>
            </a:r>
            <a:endParaRPr sz="1800"/>
          </a:p>
          <a:p>
            <a:pPr indent="0" lvl="0" marL="0" rtl="0" algn="l">
              <a:lnSpc>
                <a:spcPct val="100000"/>
              </a:lnSpc>
              <a:spcBef>
                <a:spcPts val="0"/>
              </a:spcBef>
              <a:spcAft>
                <a:spcPts val="0"/>
              </a:spcAft>
              <a:buNone/>
            </a:pPr>
            <a:r>
              <a:t/>
            </a:r>
            <a:endParaRPr sz="1800"/>
          </a:p>
          <a:p>
            <a:pPr indent="-330200" lvl="0" marL="457200" rtl="0" algn="l">
              <a:lnSpc>
                <a:spcPct val="100000"/>
              </a:lnSpc>
              <a:spcBef>
                <a:spcPts val="0"/>
              </a:spcBef>
              <a:spcAft>
                <a:spcPts val="0"/>
              </a:spcAft>
              <a:buSzPts val="1600"/>
              <a:buAutoNum type="arabicPeriod"/>
            </a:pPr>
            <a:r>
              <a:rPr lang="en-US" sz="1600"/>
              <a:t>The mobile app should be able to perform reverse logistics</a:t>
            </a:r>
            <a:endParaRPr sz="1600"/>
          </a:p>
          <a:p>
            <a:pPr indent="-330200" lvl="0" marL="457200" rtl="0" algn="l">
              <a:lnSpc>
                <a:spcPct val="100000"/>
              </a:lnSpc>
              <a:spcBef>
                <a:spcPts val="0"/>
              </a:spcBef>
              <a:spcAft>
                <a:spcPts val="0"/>
              </a:spcAft>
              <a:buSzPts val="1600"/>
              <a:buAutoNum type="arabicPeriod"/>
            </a:pPr>
            <a:r>
              <a:rPr lang="en-US" sz="1600"/>
              <a:t>The mobile app will ensure that stocktaking is completed for all kits in agent shops</a:t>
            </a:r>
            <a:endParaRPr sz="1600"/>
          </a:p>
          <a:p>
            <a:pPr indent="-330200" lvl="0" marL="457200" rtl="0" algn="l">
              <a:lnSpc>
                <a:spcPct val="100000"/>
              </a:lnSpc>
              <a:spcBef>
                <a:spcPts val="0"/>
              </a:spcBef>
              <a:spcAft>
                <a:spcPts val="0"/>
              </a:spcAft>
              <a:buSzPts val="1600"/>
              <a:buAutoNum type="arabicPeriod"/>
            </a:pPr>
            <a:r>
              <a:rPr lang="en-US" sz="1600"/>
              <a:t>The mobile app shall ensure that all kits synchronize successfully with the ERP</a:t>
            </a:r>
            <a:endParaRPr sz="1600"/>
          </a:p>
          <a:p>
            <a:pPr indent="-330200" lvl="0" marL="457200" rtl="0" algn="l">
              <a:lnSpc>
                <a:spcPct val="100000"/>
              </a:lnSpc>
              <a:spcBef>
                <a:spcPts val="0"/>
              </a:spcBef>
              <a:spcAft>
                <a:spcPts val="0"/>
              </a:spcAft>
              <a:buSzPts val="1600"/>
              <a:buAutoNum type="arabicPeriod"/>
            </a:pPr>
            <a:r>
              <a:rPr lang="en-US" sz="1600"/>
              <a:t>The mobile app shall provide field visit previews to field service teams</a:t>
            </a:r>
            <a:endParaRPr sz="1600"/>
          </a:p>
          <a:p>
            <a:pPr indent="-330200" lvl="0" marL="457200" rtl="0" algn="l">
              <a:lnSpc>
                <a:spcPct val="100000"/>
              </a:lnSpc>
              <a:spcBef>
                <a:spcPts val="0"/>
              </a:spcBef>
              <a:spcAft>
                <a:spcPts val="0"/>
              </a:spcAft>
              <a:buSzPts val="1600"/>
              <a:buAutoNum type="arabicPeriod"/>
            </a:pPr>
            <a:r>
              <a:rPr lang="en-US" sz="1600"/>
              <a:t>The mobile app shall provide scheduling capabilities for field service teams</a:t>
            </a:r>
            <a:endParaRPr sz="1600"/>
          </a:p>
          <a:p>
            <a:pPr indent="-330200" lvl="0" marL="457200" rtl="0" algn="l">
              <a:lnSpc>
                <a:spcPct val="100000"/>
              </a:lnSpc>
              <a:spcBef>
                <a:spcPts val="0"/>
              </a:spcBef>
              <a:spcAft>
                <a:spcPts val="0"/>
              </a:spcAft>
              <a:buSzPts val="1600"/>
              <a:buAutoNum type="arabicPeriod"/>
            </a:pPr>
            <a:r>
              <a:rPr lang="en-US" sz="1600"/>
              <a:t>The mobile app shall provide field service technicians with information on spares in their toolboxes</a:t>
            </a:r>
            <a:endParaRPr sz="1600"/>
          </a:p>
          <a:p>
            <a:pPr indent="-330200" lvl="0" marL="457200" rtl="0" algn="l">
              <a:lnSpc>
                <a:spcPct val="100000"/>
              </a:lnSpc>
              <a:spcBef>
                <a:spcPts val="0"/>
              </a:spcBef>
              <a:spcAft>
                <a:spcPts val="0"/>
              </a:spcAft>
              <a:buSzPts val="1600"/>
              <a:buAutoNum type="arabicPeriod"/>
            </a:pPr>
            <a:r>
              <a:rPr lang="en-US" sz="1600"/>
              <a:t>The mobile app shall provide instruction guides to field technicians for performing cooker repairs</a:t>
            </a:r>
            <a:endParaRPr sz="1600"/>
          </a:p>
          <a:p>
            <a:pPr indent="-330200" lvl="0" marL="457200" rtl="0" algn="l">
              <a:lnSpc>
                <a:spcPct val="100000"/>
              </a:lnSpc>
              <a:spcBef>
                <a:spcPts val="0"/>
              </a:spcBef>
              <a:spcAft>
                <a:spcPts val="0"/>
              </a:spcAft>
              <a:buSzPts val="1600"/>
              <a:buAutoNum type="arabicPeriod"/>
            </a:pPr>
            <a:r>
              <a:rPr lang="en-US" sz="1600"/>
              <a:t>The mobile app should enable field technicians to update spare part serial numbers in KOKO Core</a:t>
            </a:r>
            <a:endParaRPr sz="1600"/>
          </a:p>
          <a:p>
            <a:pPr indent="-330200" lvl="0" marL="457200" rtl="0" algn="l">
              <a:lnSpc>
                <a:spcPct val="100000"/>
              </a:lnSpc>
              <a:spcBef>
                <a:spcPts val="0"/>
              </a:spcBef>
              <a:spcAft>
                <a:spcPts val="0"/>
              </a:spcAft>
              <a:buSzPts val="1600"/>
              <a:buAutoNum type="arabicPeriod"/>
            </a:pPr>
            <a:r>
              <a:rPr lang="en-US" sz="1600"/>
              <a:t>The mobile app should enable field technicians to submit notes and comments on repairs to KOKO Core</a:t>
            </a:r>
            <a:endParaRPr sz="1600"/>
          </a:p>
          <a:p>
            <a:pPr indent="-330200" lvl="0" marL="457200" rtl="0" algn="l">
              <a:lnSpc>
                <a:spcPct val="100000"/>
              </a:lnSpc>
              <a:spcBef>
                <a:spcPts val="0"/>
              </a:spcBef>
              <a:spcAft>
                <a:spcPts val="0"/>
              </a:spcAft>
              <a:buSzPts val="1600"/>
              <a:buAutoNum type="arabicPeriod"/>
            </a:pPr>
            <a:r>
              <a:rPr lang="en-US" sz="1600"/>
              <a:t>The mobile app should enable field technicians to swap cooker kits in KOKO Core</a:t>
            </a:r>
            <a:endParaRPr sz="1600"/>
          </a:p>
          <a:p>
            <a:pPr indent="-330200" lvl="0" marL="457200" rtl="0" algn="l">
              <a:lnSpc>
                <a:spcPct val="100000"/>
              </a:lnSpc>
              <a:spcBef>
                <a:spcPts val="0"/>
              </a:spcBef>
              <a:spcAft>
                <a:spcPts val="0"/>
              </a:spcAft>
              <a:buSzPts val="1600"/>
              <a:buAutoNum type="arabicPeriod"/>
            </a:pPr>
            <a:r>
              <a:rPr lang="en-US" sz="1600"/>
              <a:t>The mobile app should enable field technicians to reassign fuel canisters in KOKO Core</a:t>
            </a:r>
            <a:endParaRPr sz="1800"/>
          </a:p>
        </p:txBody>
      </p:sp>
      <p:sp>
        <p:nvSpPr>
          <p:cNvPr id="620" name="Google Shape;620;p6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6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26" name="Google Shape;626;p6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 Requirements</a:t>
            </a:r>
            <a:endParaRPr/>
          </a:p>
        </p:txBody>
      </p:sp>
      <p:sp>
        <p:nvSpPr>
          <p:cNvPr id="627" name="Google Shape;627;p6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800"/>
              <a:t>Agent Networks:</a:t>
            </a:r>
            <a:endParaRPr sz="1800"/>
          </a:p>
          <a:p>
            <a:pPr indent="0" lvl="0" marL="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active leads</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expiring leads</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savings orders</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paid orders</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sales</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cancelled orders</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customers recruited by an agent</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monthly performance</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monthly targets</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fuel sales</a:t>
            </a:r>
            <a:endParaRPr sz="1800"/>
          </a:p>
          <a:p>
            <a:pPr indent="-342900" lvl="0" marL="457200" rtl="0" algn="l">
              <a:lnSpc>
                <a:spcPct val="100000"/>
              </a:lnSpc>
              <a:spcBef>
                <a:spcPts val="0"/>
              </a:spcBef>
              <a:spcAft>
                <a:spcPts val="0"/>
              </a:spcAft>
              <a:buSzPts val="1800"/>
              <a:buAutoNum type="arabicPeriod"/>
            </a:pPr>
            <a:r>
              <a:rPr lang="en-US" sz="1800"/>
              <a:t>The mobile app shall provide information on	the agent’s monthly performance ranking (gold, silver, bronze)</a:t>
            </a:r>
            <a:endParaRPr sz="1800"/>
          </a:p>
          <a:p>
            <a:pPr indent="-342900" lvl="0" marL="457200" rtl="0" algn="l">
              <a:lnSpc>
                <a:spcPct val="100000"/>
              </a:lnSpc>
              <a:spcBef>
                <a:spcPts val="0"/>
              </a:spcBef>
              <a:spcAft>
                <a:spcPts val="0"/>
              </a:spcAft>
              <a:buSzPts val="1800"/>
              <a:buAutoNum type="arabicPeriod"/>
            </a:pPr>
            <a:r>
              <a:rPr lang="en-US" sz="1800"/>
              <a:t>The mobile app shall enable Agent sales to send alerts to agents</a:t>
            </a:r>
            <a:endParaRPr sz="1800"/>
          </a:p>
          <a:p>
            <a:pPr indent="-342900" lvl="0" marL="457200" rtl="0" algn="l">
              <a:lnSpc>
                <a:spcPct val="100000"/>
              </a:lnSpc>
              <a:spcBef>
                <a:spcPts val="0"/>
              </a:spcBef>
              <a:spcAft>
                <a:spcPts val="0"/>
              </a:spcAft>
              <a:buSzPts val="1800"/>
              <a:buAutoNum type="arabicPeriod"/>
            </a:pPr>
            <a:r>
              <a:rPr lang="en-US" sz="1800"/>
              <a:t>The mobile app shall enable Expansion team to send reports to KOKO Core</a:t>
            </a:r>
            <a:endParaRPr sz="1800"/>
          </a:p>
        </p:txBody>
      </p:sp>
      <p:sp>
        <p:nvSpPr>
          <p:cNvPr id="628" name="Google Shape;628;p6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6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34" name="Google Shape;634;p6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Apps - Proposed Improvements</a:t>
            </a:r>
            <a:endParaRPr/>
          </a:p>
        </p:txBody>
      </p:sp>
      <p:sp>
        <p:nvSpPr>
          <p:cNvPr id="635" name="Google Shape;635;p6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800"/>
              <a:t>myKOKO Sales</a:t>
            </a:r>
            <a:r>
              <a:rPr b="1" lang="en-US" sz="1800"/>
              <a:t> App:</a:t>
            </a:r>
            <a:endParaRPr b="1" sz="1800"/>
          </a:p>
          <a:p>
            <a:pPr indent="0" lvl="0" marL="0" rtl="0" algn="l">
              <a:lnSpc>
                <a:spcPct val="100000"/>
              </a:lnSpc>
              <a:spcBef>
                <a:spcPts val="0"/>
              </a:spcBef>
              <a:spcAft>
                <a:spcPts val="0"/>
              </a:spcAft>
              <a:buNone/>
            </a:pPr>
            <a:r>
              <a:t/>
            </a:r>
            <a:endParaRPr sz="1800"/>
          </a:p>
          <a:p>
            <a:pPr indent="-317500" lvl="0" marL="457200" rtl="0" algn="l">
              <a:lnSpc>
                <a:spcPct val="100000"/>
              </a:lnSpc>
              <a:spcBef>
                <a:spcPts val="0"/>
              </a:spcBef>
              <a:spcAft>
                <a:spcPts val="0"/>
              </a:spcAft>
              <a:buSzPts val="1400"/>
              <a:buAutoNum type="arabicPeriod"/>
            </a:pPr>
            <a:r>
              <a:rPr lang="en-US" sz="1600"/>
              <a:t>Modify the app to cater solely to retail consumers. This </a:t>
            </a:r>
            <a:r>
              <a:rPr lang="en-US" sz="1600"/>
              <a:t>entails removing agent features from the app. This will help to reduce confusion among users and improve the user experience.</a:t>
            </a:r>
            <a:endParaRPr sz="1600"/>
          </a:p>
          <a:p>
            <a:pPr indent="-330200" lvl="0" marL="457200" rtl="0" algn="l">
              <a:lnSpc>
                <a:spcPct val="100000"/>
              </a:lnSpc>
              <a:spcBef>
                <a:spcPts val="0"/>
              </a:spcBef>
              <a:spcAft>
                <a:spcPts val="0"/>
              </a:spcAft>
              <a:buSzPts val="1600"/>
              <a:buAutoNum type="arabicPeriod"/>
            </a:pPr>
            <a:r>
              <a:rPr lang="en-US" sz="1600"/>
              <a:t>Improve the MPESA transaction workflow to ensure that customers are fully informed on the status of their transactions. Even though the service belongs to a third party vendor (Safaricom), the app should improve the user experience of the users.</a:t>
            </a:r>
            <a:endParaRPr sz="1600"/>
          </a:p>
          <a:p>
            <a:pPr indent="-330200" lvl="0" marL="457200" rtl="0" algn="l">
              <a:lnSpc>
                <a:spcPct val="100000"/>
              </a:lnSpc>
              <a:spcBef>
                <a:spcPts val="0"/>
              </a:spcBef>
              <a:spcAft>
                <a:spcPts val="0"/>
              </a:spcAft>
              <a:buSzPts val="1600"/>
              <a:buAutoNum type="arabicPeriod"/>
            </a:pPr>
            <a:r>
              <a:rPr lang="en-US" sz="1600"/>
              <a:t>Add a new feature to assist customers in changing their phone number from within the app. Currently, users have to call Customer Care to assist with this functionality.</a:t>
            </a:r>
            <a:endParaRPr sz="1600"/>
          </a:p>
          <a:p>
            <a:pPr indent="-330200" lvl="0" marL="457200" rtl="0" algn="l">
              <a:lnSpc>
                <a:spcPct val="100000"/>
              </a:lnSpc>
              <a:spcBef>
                <a:spcPts val="0"/>
              </a:spcBef>
              <a:spcAft>
                <a:spcPts val="0"/>
              </a:spcAft>
              <a:buSzPts val="1600"/>
              <a:buAutoNum type="arabicPeriod"/>
            </a:pPr>
            <a:r>
              <a:rPr lang="en-US" sz="1600"/>
              <a:t>Improve the notification display within the app to prevent it impeding app usage.</a:t>
            </a:r>
            <a:endParaRPr sz="1600"/>
          </a:p>
          <a:p>
            <a:pPr indent="-330200" lvl="0" marL="457200" rtl="0" algn="l">
              <a:lnSpc>
                <a:spcPct val="100000"/>
              </a:lnSpc>
              <a:spcBef>
                <a:spcPts val="0"/>
              </a:spcBef>
              <a:spcAft>
                <a:spcPts val="0"/>
              </a:spcAft>
              <a:buSzPts val="1600"/>
              <a:buAutoNum type="arabicPeriod"/>
            </a:pPr>
            <a:r>
              <a:rPr lang="en-US" sz="1600"/>
              <a:t>Improve the registration process within the app, especially involving customer phone numbers, which are frequently rejected, even though they haven’t registered previously.</a:t>
            </a:r>
            <a:endParaRPr sz="1600"/>
          </a:p>
          <a:p>
            <a:pPr indent="-330200" lvl="0" marL="457200" rtl="0" algn="l">
              <a:lnSpc>
                <a:spcPct val="100000"/>
              </a:lnSpc>
              <a:spcBef>
                <a:spcPts val="0"/>
              </a:spcBef>
              <a:spcAft>
                <a:spcPts val="0"/>
              </a:spcAft>
              <a:buSzPts val="1600"/>
              <a:buAutoNum type="arabicPeriod"/>
            </a:pPr>
            <a:r>
              <a:rPr lang="en-US" sz="1600"/>
              <a:t>Improve the app performance to eradicate app freezes, which can lead to bad user experiences.</a:t>
            </a:r>
            <a:endParaRPr sz="1600"/>
          </a:p>
        </p:txBody>
      </p:sp>
      <p:sp>
        <p:nvSpPr>
          <p:cNvPr id="636" name="Google Shape;636;p6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6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42" name="Google Shape;642;p6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KOKO Apps - Proposed Improvements</a:t>
            </a:r>
            <a:endParaRPr/>
          </a:p>
        </p:txBody>
      </p:sp>
      <p:sp>
        <p:nvSpPr>
          <p:cNvPr id="643" name="Google Shape;643;p6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800"/>
              <a:t>KOKO Operator App:</a:t>
            </a:r>
            <a:endParaRPr b="1" sz="1800"/>
          </a:p>
          <a:p>
            <a:pPr indent="0" lvl="0" marL="0" rtl="0" algn="l">
              <a:lnSpc>
                <a:spcPct val="100000"/>
              </a:lnSpc>
              <a:spcBef>
                <a:spcPts val="0"/>
              </a:spcBef>
              <a:spcAft>
                <a:spcPts val="0"/>
              </a:spcAft>
              <a:buClr>
                <a:schemeClr val="dk1"/>
              </a:buClr>
              <a:buSzPts val="1100"/>
              <a:buFont typeface="Arial"/>
              <a:buNone/>
            </a:pPr>
            <a:r>
              <a:t/>
            </a:r>
            <a:endParaRPr sz="1800"/>
          </a:p>
          <a:p>
            <a:pPr indent="-317500" lvl="0" marL="457200" rtl="0" algn="l">
              <a:lnSpc>
                <a:spcPct val="100000"/>
              </a:lnSpc>
              <a:spcBef>
                <a:spcPts val="0"/>
              </a:spcBef>
              <a:spcAft>
                <a:spcPts val="0"/>
              </a:spcAft>
              <a:buSzPts val="1400"/>
              <a:buAutoNum type="arabicPeriod"/>
            </a:pPr>
            <a:r>
              <a:rPr lang="en-US" sz="1600"/>
              <a:t>Add a new feature to help operators to submit fuel quality tests at the fuel depots.</a:t>
            </a:r>
            <a:endParaRPr sz="1600"/>
          </a:p>
          <a:p>
            <a:pPr indent="-330200" lvl="0" marL="457200" rtl="0" algn="l">
              <a:lnSpc>
                <a:spcPct val="100000"/>
              </a:lnSpc>
              <a:spcBef>
                <a:spcPts val="0"/>
              </a:spcBef>
              <a:spcAft>
                <a:spcPts val="0"/>
              </a:spcAft>
              <a:buSzPts val="1600"/>
              <a:buAutoNum type="arabicPeriod"/>
            </a:pPr>
            <a:r>
              <a:rPr lang="en-US" sz="1600"/>
              <a:t>Add a new feature to help monitor operator performance.</a:t>
            </a:r>
            <a:endParaRPr sz="1600"/>
          </a:p>
          <a:p>
            <a:pPr indent="-330200" lvl="0" marL="457200" rtl="0" algn="l">
              <a:lnSpc>
                <a:spcPct val="100000"/>
              </a:lnSpc>
              <a:spcBef>
                <a:spcPts val="0"/>
              </a:spcBef>
              <a:spcAft>
                <a:spcPts val="0"/>
              </a:spcAft>
              <a:buSzPts val="1600"/>
              <a:buAutoNum type="arabicPeriod"/>
            </a:pPr>
            <a:r>
              <a:rPr lang="en-US" sz="1600"/>
              <a:t>Add a new feature for issue reporting to help operators to alert supervisors when they encounter problems in the field.</a:t>
            </a:r>
            <a:endParaRPr sz="1600"/>
          </a:p>
          <a:p>
            <a:pPr indent="-330200" lvl="0" marL="457200" rtl="0" algn="l">
              <a:lnSpc>
                <a:spcPct val="100000"/>
              </a:lnSpc>
              <a:spcBef>
                <a:spcPts val="0"/>
              </a:spcBef>
              <a:spcAft>
                <a:spcPts val="0"/>
              </a:spcAft>
              <a:buSzPts val="1600"/>
              <a:buAutoNum type="arabicPeriod"/>
            </a:pPr>
            <a:r>
              <a:rPr lang="en-US" sz="1600"/>
              <a:t>Add a new feature to send notifications or alerts to operators in the field.</a:t>
            </a:r>
            <a:endParaRPr sz="1600"/>
          </a:p>
          <a:p>
            <a:pPr indent="-330200" lvl="0" marL="457200" rtl="0" algn="l">
              <a:lnSpc>
                <a:spcPct val="100000"/>
              </a:lnSpc>
              <a:spcBef>
                <a:spcPts val="0"/>
              </a:spcBef>
              <a:spcAft>
                <a:spcPts val="0"/>
              </a:spcAft>
              <a:buSzPts val="1600"/>
              <a:buAutoNum type="arabicPeriod"/>
            </a:pPr>
            <a:r>
              <a:rPr lang="en-US" sz="1600"/>
              <a:t>Add a new feature enabling operators to rearrange their scheduled daily tasks.</a:t>
            </a:r>
            <a:endParaRPr sz="16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rPr b="1" lang="en-US" sz="1800"/>
              <a:t>KOKO Mile App:</a:t>
            </a:r>
            <a:endParaRPr b="1" sz="1800"/>
          </a:p>
          <a:p>
            <a:pPr indent="0" lvl="0" marL="0" rtl="0" algn="l">
              <a:lnSpc>
                <a:spcPct val="100000"/>
              </a:lnSpc>
              <a:spcBef>
                <a:spcPts val="0"/>
              </a:spcBef>
              <a:spcAft>
                <a:spcPts val="0"/>
              </a:spcAft>
              <a:buNone/>
            </a:pPr>
            <a:r>
              <a:t/>
            </a:r>
            <a:endParaRPr sz="1800"/>
          </a:p>
          <a:p>
            <a:pPr indent="-330200" lvl="0" marL="457200" rtl="0" algn="l">
              <a:lnSpc>
                <a:spcPct val="100000"/>
              </a:lnSpc>
              <a:spcBef>
                <a:spcPts val="0"/>
              </a:spcBef>
              <a:spcAft>
                <a:spcPts val="0"/>
              </a:spcAft>
              <a:buSzPts val="1600"/>
              <a:buAutoNum type="arabicPeriod"/>
            </a:pPr>
            <a:r>
              <a:rPr lang="en-US" sz="1600"/>
              <a:t>Fix the bulk synchronization with ERP problem to improve faster cooker kit scanning. Synchronization failure should be flagged and a mechanism for resynchronizing should be implemented.</a:t>
            </a:r>
            <a:endParaRPr sz="1600"/>
          </a:p>
          <a:p>
            <a:pPr indent="-330200" lvl="0" marL="457200" rtl="0" algn="l">
              <a:lnSpc>
                <a:spcPct val="100000"/>
              </a:lnSpc>
              <a:spcBef>
                <a:spcPts val="0"/>
              </a:spcBef>
              <a:spcAft>
                <a:spcPts val="0"/>
              </a:spcAft>
              <a:buSzPts val="1600"/>
              <a:buAutoNum type="arabicPeriod"/>
            </a:pPr>
            <a:r>
              <a:rPr lang="en-US" sz="1600"/>
              <a:t>Enforce complete stocktaking of cooker kits in Agent shops. This will also eliminate kits </a:t>
            </a:r>
            <a:r>
              <a:rPr lang="en-US" sz="1600"/>
              <a:t>being moved to missing stock erroneously</a:t>
            </a:r>
            <a:r>
              <a:rPr lang="en-US" sz="1600"/>
              <a:t>.</a:t>
            </a:r>
            <a:endParaRPr sz="1600"/>
          </a:p>
          <a:p>
            <a:pPr indent="-330200" lvl="0" marL="457200" rtl="0" algn="l">
              <a:lnSpc>
                <a:spcPct val="100000"/>
              </a:lnSpc>
              <a:spcBef>
                <a:spcPts val="0"/>
              </a:spcBef>
              <a:spcAft>
                <a:spcPts val="0"/>
              </a:spcAft>
              <a:buSzPts val="1600"/>
              <a:buAutoNum type="arabicPeriod"/>
            </a:pPr>
            <a:r>
              <a:rPr lang="en-US" sz="1600"/>
              <a:t>Add a feature to perform reverse logistics within the app. This feature will automate returning kits back to KOKO and will improve accuracy in the ERP.</a:t>
            </a:r>
            <a:endParaRPr sz="1600"/>
          </a:p>
        </p:txBody>
      </p:sp>
      <p:sp>
        <p:nvSpPr>
          <p:cNvPr id="644" name="Google Shape;644;p6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3" name="Google Shape;193;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Approach</a:t>
            </a:r>
            <a:endParaRPr/>
          </a:p>
        </p:txBody>
      </p:sp>
      <p:sp>
        <p:nvSpPr>
          <p:cNvPr id="194" name="Google Shape;194;p2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solidFill>
                  <a:srgbClr val="000000"/>
                </a:solidFill>
              </a:rPr>
              <a:t>In order to capture the exact user needs for mobile applications in the different KOKO operations, my </a:t>
            </a:r>
            <a:r>
              <a:rPr lang="en-US" sz="1600">
                <a:solidFill>
                  <a:srgbClr val="000000"/>
                </a:solidFill>
              </a:rPr>
              <a:t>approach</a:t>
            </a:r>
            <a:r>
              <a:rPr lang="en-US" sz="1600">
                <a:solidFill>
                  <a:srgbClr val="000000"/>
                </a:solidFill>
              </a:rPr>
              <a:t> is conduct thorough end user interviews, then supplement this information with external research, as well as Google </a:t>
            </a:r>
            <a:r>
              <a:rPr lang="en-US" sz="1600">
                <a:solidFill>
                  <a:srgbClr val="000000"/>
                </a:solidFill>
              </a:rPr>
              <a:t>Play Store</a:t>
            </a:r>
            <a:r>
              <a:rPr lang="en-US" sz="1600">
                <a:solidFill>
                  <a:srgbClr val="000000"/>
                </a:solidFill>
              </a:rPr>
              <a:t> statistics and user feedback.</a:t>
            </a:r>
            <a:endParaRPr sz="1600">
              <a:solidFill>
                <a:srgbClr val="000000"/>
              </a:solidFill>
            </a:endParaRPr>
          </a:p>
          <a:p>
            <a:pPr indent="0" lvl="0" marL="0" rtl="0" algn="l">
              <a:lnSpc>
                <a:spcPct val="100000"/>
              </a:lnSpc>
              <a:spcBef>
                <a:spcPts val="0"/>
              </a:spcBef>
              <a:spcAft>
                <a:spcPts val="0"/>
              </a:spcAft>
              <a:buNone/>
            </a:pPr>
            <a:r>
              <a:t/>
            </a:r>
            <a:endParaRPr sz="1600">
              <a:solidFill>
                <a:srgbClr val="000000"/>
              </a:solidFill>
            </a:endParaRPr>
          </a:p>
          <a:p>
            <a:pPr indent="0" lvl="0" marL="0" rtl="0" algn="l">
              <a:lnSpc>
                <a:spcPct val="100000"/>
              </a:lnSpc>
              <a:spcBef>
                <a:spcPts val="0"/>
              </a:spcBef>
              <a:spcAft>
                <a:spcPts val="0"/>
              </a:spcAft>
              <a:buNone/>
            </a:pPr>
            <a:r>
              <a:rPr lang="en-US" sz="1600">
                <a:solidFill>
                  <a:srgbClr val="000000"/>
                </a:solidFill>
              </a:rPr>
              <a:t>The results achieved are then processed in the following steps:</a:t>
            </a:r>
            <a:endParaRPr sz="1600">
              <a:solidFill>
                <a:srgbClr val="000000"/>
              </a:solidFill>
            </a:endParaRPr>
          </a:p>
          <a:p>
            <a:pPr indent="0" lvl="0" marL="0" rtl="0" algn="l">
              <a:lnSpc>
                <a:spcPct val="100000"/>
              </a:lnSpc>
              <a:spcBef>
                <a:spcPts val="0"/>
              </a:spcBef>
              <a:spcAft>
                <a:spcPts val="0"/>
              </a:spcAft>
              <a:buNone/>
            </a:pPr>
            <a:r>
              <a:t/>
            </a:r>
            <a:endParaRPr sz="1600">
              <a:solidFill>
                <a:srgbClr val="000000"/>
              </a:solidFill>
            </a:endParaRPr>
          </a:p>
          <a:p>
            <a:pPr indent="-330200" lvl="0" marL="457200" rtl="0" algn="l">
              <a:lnSpc>
                <a:spcPct val="100000"/>
              </a:lnSpc>
              <a:spcBef>
                <a:spcPts val="0"/>
              </a:spcBef>
              <a:spcAft>
                <a:spcPts val="0"/>
              </a:spcAft>
              <a:buSzPts val="1600"/>
              <a:buAutoNum type="arabicPeriod"/>
            </a:pPr>
            <a:r>
              <a:rPr lang="en-US" sz="1600"/>
              <a:t>Capturing business mobile app requirements</a:t>
            </a:r>
            <a:endParaRPr sz="1600"/>
          </a:p>
          <a:p>
            <a:pPr indent="-330200" lvl="0" marL="457200" rtl="0" algn="l">
              <a:lnSpc>
                <a:spcPct val="100000"/>
              </a:lnSpc>
              <a:spcBef>
                <a:spcPts val="0"/>
              </a:spcBef>
              <a:spcAft>
                <a:spcPts val="0"/>
              </a:spcAft>
              <a:buSzPts val="1600"/>
              <a:buAutoNum type="arabicPeriod"/>
            </a:pPr>
            <a:r>
              <a:rPr lang="en-US" sz="1600"/>
              <a:t>Documenting KOKO apps in use</a:t>
            </a:r>
            <a:endParaRPr sz="1600"/>
          </a:p>
          <a:p>
            <a:pPr indent="-330200" lvl="0" marL="457200" rtl="0" algn="l">
              <a:lnSpc>
                <a:spcPct val="100000"/>
              </a:lnSpc>
              <a:spcBef>
                <a:spcPts val="0"/>
              </a:spcBef>
              <a:spcAft>
                <a:spcPts val="0"/>
              </a:spcAft>
              <a:buSzPts val="1600"/>
              <a:buAutoNum type="arabicPeriod"/>
            </a:pPr>
            <a:r>
              <a:rPr lang="en-US" sz="1600"/>
              <a:t>Identifying mobile app user pain points</a:t>
            </a:r>
            <a:endParaRPr sz="1600"/>
          </a:p>
          <a:p>
            <a:pPr indent="-330200" lvl="0" marL="457200" rtl="0" algn="l">
              <a:lnSpc>
                <a:spcPct val="100000"/>
              </a:lnSpc>
              <a:spcBef>
                <a:spcPts val="0"/>
              </a:spcBef>
              <a:spcAft>
                <a:spcPts val="0"/>
              </a:spcAft>
              <a:buSzPts val="1600"/>
              <a:buAutoNum type="arabicPeriod"/>
            </a:pPr>
            <a:r>
              <a:rPr lang="en-US" sz="1600"/>
              <a:t>Identifying business functional gaps</a:t>
            </a:r>
            <a:endParaRPr sz="1800">
              <a:solidFill>
                <a:srgbClr val="000000"/>
              </a:solidFill>
            </a:endParaRPr>
          </a:p>
          <a:p>
            <a:pPr indent="0" lvl="0" marL="0" rtl="0" algn="l">
              <a:lnSpc>
                <a:spcPct val="100000"/>
              </a:lnSpc>
              <a:spcBef>
                <a:spcPts val="0"/>
              </a:spcBef>
              <a:spcAft>
                <a:spcPts val="0"/>
              </a:spcAft>
              <a:buNone/>
            </a:pPr>
            <a:r>
              <a:t/>
            </a:r>
            <a:endParaRPr sz="1600">
              <a:solidFill>
                <a:srgbClr val="000000"/>
              </a:solidFill>
            </a:endParaRPr>
          </a:p>
          <a:p>
            <a:pPr indent="0" lvl="0" marL="0" rtl="0" algn="l">
              <a:lnSpc>
                <a:spcPct val="100000"/>
              </a:lnSpc>
              <a:spcBef>
                <a:spcPts val="0"/>
              </a:spcBef>
              <a:spcAft>
                <a:spcPts val="0"/>
              </a:spcAft>
              <a:buNone/>
            </a:pPr>
            <a:r>
              <a:rPr lang="en-US" sz="1600">
                <a:solidFill>
                  <a:srgbClr val="000000"/>
                </a:solidFill>
              </a:rPr>
              <a:t>The acquired information will then be used to build a prioritized list of mobile app requirements that should inform a new mobile app development strategy and roadmap for the next year.</a:t>
            </a:r>
            <a:endParaRPr sz="1600">
              <a:solidFill>
                <a:srgbClr val="000000"/>
              </a:solidFill>
            </a:endParaRPr>
          </a:p>
        </p:txBody>
      </p:sp>
      <p:sp>
        <p:nvSpPr>
          <p:cNvPr id="195" name="Google Shape;195;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pic>
        <p:nvPicPr>
          <p:cNvPr id="649" name="Google Shape;649;p6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50" name="Google Shape;650;p6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Mobile App Recommendations</a:t>
            </a:r>
            <a:endParaRPr/>
          </a:p>
        </p:txBody>
      </p:sp>
      <p:sp>
        <p:nvSpPr>
          <p:cNvPr id="651" name="Google Shape;651;p6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800"/>
              <a:t>Proposed New Apps</a:t>
            </a:r>
            <a:r>
              <a:rPr lang="en-US" sz="1800"/>
              <a:t>:</a:t>
            </a:r>
            <a:endParaRPr sz="1800"/>
          </a:p>
          <a:p>
            <a:pPr indent="-342900" lvl="0" marL="457200" rtl="0" algn="l">
              <a:lnSpc>
                <a:spcPct val="100000"/>
              </a:lnSpc>
              <a:spcBef>
                <a:spcPts val="0"/>
              </a:spcBef>
              <a:spcAft>
                <a:spcPts val="0"/>
              </a:spcAft>
              <a:buSzPts val="1800"/>
              <a:buAutoNum type="arabicPeriod"/>
            </a:pPr>
            <a:r>
              <a:rPr lang="en-US" sz="1800"/>
              <a:t>myKOKO Agent app</a:t>
            </a:r>
            <a:endParaRPr sz="1800"/>
          </a:p>
          <a:p>
            <a:pPr indent="-342900" lvl="0" marL="457200" rtl="0" algn="l">
              <a:lnSpc>
                <a:spcPct val="100000"/>
              </a:lnSpc>
              <a:spcBef>
                <a:spcPts val="0"/>
              </a:spcBef>
              <a:spcAft>
                <a:spcPts val="0"/>
              </a:spcAft>
              <a:buSzPts val="1800"/>
              <a:buAutoNum type="arabicPeriod"/>
            </a:pPr>
            <a:r>
              <a:rPr lang="en-US" sz="1800"/>
              <a:t>Agent Expansion app</a:t>
            </a:r>
            <a:endParaRPr sz="1800"/>
          </a:p>
          <a:p>
            <a:pPr indent="-342900" lvl="0" marL="457200" rtl="0" algn="l">
              <a:lnSpc>
                <a:spcPct val="100000"/>
              </a:lnSpc>
              <a:spcBef>
                <a:spcPts val="0"/>
              </a:spcBef>
              <a:spcAft>
                <a:spcPts val="0"/>
              </a:spcAft>
              <a:buSzPts val="1800"/>
              <a:buAutoNum type="arabicPeriod"/>
            </a:pPr>
            <a:r>
              <a:rPr lang="en-US" sz="1800"/>
              <a:t>Cooker Service app</a:t>
            </a:r>
            <a:endParaRPr sz="1800"/>
          </a:p>
          <a:p>
            <a:pPr indent="-342900" lvl="0" marL="457200" rtl="0" algn="l">
              <a:lnSpc>
                <a:spcPct val="100000"/>
              </a:lnSpc>
              <a:spcBef>
                <a:spcPts val="0"/>
              </a:spcBef>
              <a:spcAft>
                <a:spcPts val="0"/>
              </a:spcAft>
              <a:buSzPts val="1800"/>
              <a:buAutoNum type="arabicPeriod"/>
            </a:pPr>
            <a:r>
              <a:rPr lang="en-US" sz="1800"/>
              <a:t>Shop Inspection app</a:t>
            </a:r>
            <a:endParaRPr sz="1800"/>
          </a:p>
          <a:p>
            <a:pPr indent="-342900" lvl="0" marL="457200" rtl="0" algn="l">
              <a:lnSpc>
                <a:spcPct val="100000"/>
              </a:lnSpc>
              <a:spcBef>
                <a:spcPts val="0"/>
              </a:spcBef>
              <a:spcAft>
                <a:spcPts val="0"/>
              </a:spcAft>
              <a:buSzPts val="1800"/>
              <a:buAutoNum type="arabicPeriod"/>
            </a:pPr>
            <a:r>
              <a:rPr lang="en-US" sz="1800"/>
              <a:t>KP Service app</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800"/>
              <a:t>Existing app improvements:</a:t>
            </a:r>
            <a:endParaRPr sz="1800"/>
          </a:p>
          <a:p>
            <a:pPr indent="-342900" lvl="0" marL="457200" rtl="0" algn="l">
              <a:lnSpc>
                <a:spcPct val="100000"/>
              </a:lnSpc>
              <a:spcBef>
                <a:spcPts val="0"/>
              </a:spcBef>
              <a:spcAft>
                <a:spcPts val="0"/>
              </a:spcAft>
              <a:buSzPts val="1800"/>
              <a:buAutoNum type="arabicPeriod"/>
            </a:pPr>
            <a:r>
              <a:rPr lang="en-US" sz="1800"/>
              <a:t>myKOKO app</a:t>
            </a:r>
            <a:endParaRPr sz="1800"/>
          </a:p>
          <a:p>
            <a:pPr indent="-342900" lvl="0" marL="457200" rtl="0" algn="l">
              <a:lnSpc>
                <a:spcPct val="100000"/>
              </a:lnSpc>
              <a:spcBef>
                <a:spcPts val="0"/>
              </a:spcBef>
              <a:spcAft>
                <a:spcPts val="0"/>
              </a:spcAft>
              <a:buSzPts val="1800"/>
              <a:buAutoNum type="arabicPeriod"/>
            </a:pPr>
            <a:r>
              <a:rPr lang="en-US" sz="1800"/>
              <a:t>KOKO Operator app</a:t>
            </a:r>
            <a:endParaRPr sz="1800"/>
          </a:p>
          <a:p>
            <a:pPr indent="-342900" lvl="0" marL="457200" rtl="0" algn="l">
              <a:lnSpc>
                <a:spcPct val="100000"/>
              </a:lnSpc>
              <a:spcBef>
                <a:spcPts val="0"/>
              </a:spcBef>
              <a:spcAft>
                <a:spcPts val="0"/>
              </a:spcAft>
              <a:buSzPts val="1800"/>
              <a:buAutoNum type="arabicPeriod"/>
            </a:pPr>
            <a:r>
              <a:rPr lang="en-US" sz="1800"/>
              <a:t>KOKO Mile app</a:t>
            </a:r>
            <a:endParaRPr sz="1800"/>
          </a:p>
        </p:txBody>
      </p:sp>
      <p:sp>
        <p:nvSpPr>
          <p:cNvPr id="652" name="Google Shape;652;p6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6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58" name="Google Shape;658;p6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659" name="Google Shape;659;p69"/>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PROPOSED TITLE: </a:t>
            </a:r>
            <a:endParaRPr sz="1600"/>
          </a:p>
          <a:p>
            <a:pPr indent="0" lvl="0" marL="0" rtl="0" algn="l">
              <a:lnSpc>
                <a:spcPct val="100000"/>
              </a:lnSpc>
              <a:spcBef>
                <a:spcPts val="0"/>
              </a:spcBef>
              <a:spcAft>
                <a:spcPts val="0"/>
              </a:spcAft>
              <a:buNone/>
            </a:pPr>
            <a:r>
              <a:rPr lang="en-US" sz="1600"/>
              <a:t>myKOKO Agent app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PRIORITY:</a:t>
            </a:r>
            <a:endParaRPr sz="1600"/>
          </a:p>
          <a:p>
            <a:pPr indent="0" lvl="0" marL="0" rtl="0" algn="l">
              <a:lnSpc>
                <a:spcPct val="100000"/>
              </a:lnSpc>
              <a:spcBef>
                <a:spcPts val="0"/>
              </a:spcBef>
              <a:spcAft>
                <a:spcPts val="0"/>
              </a:spcAft>
              <a:buNone/>
            </a:pPr>
            <a:r>
              <a:rPr lang="en-US" sz="1600"/>
              <a:t>High</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OPERATION:</a:t>
            </a:r>
            <a:endParaRPr sz="1600"/>
          </a:p>
          <a:p>
            <a:pPr indent="0" lvl="0" marL="0" rtl="0" algn="l">
              <a:lnSpc>
                <a:spcPct val="100000"/>
              </a:lnSpc>
              <a:spcBef>
                <a:spcPts val="0"/>
              </a:spcBef>
              <a:spcAft>
                <a:spcPts val="0"/>
              </a:spcAft>
              <a:buNone/>
            </a:pPr>
            <a:r>
              <a:rPr lang="en-US" sz="1600"/>
              <a:t>Agent Networks</a:t>
            </a:r>
            <a:endParaRPr sz="16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600"/>
              <a:t>SUMMARY:</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app is intended to serve KOKO agents as their direct interface with KOKO Networks. It will have agent related features for managing their profiles, viewing information related to their agent shop and customers, as well as transaction capabilities.</a:t>
            </a:r>
            <a:endParaRPr sz="1600"/>
          </a:p>
          <a:p>
            <a:pPr indent="0" lvl="0" marL="0" rtl="0" algn="l">
              <a:lnSpc>
                <a:spcPct val="100000"/>
              </a:lnSpc>
              <a:spcBef>
                <a:spcPts val="0"/>
              </a:spcBef>
              <a:spcAft>
                <a:spcPts val="0"/>
              </a:spcAft>
              <a:buNone/>
            </a:pPr>
            <a:r>
              <a:t/>
            </a:r>
            <a:endParaRPr sz="1600"/>
          </a:p>
        </p:txBody>
      </p:sp>
      <p:sp>
        <p:nvSpPr>
          <p:cNvPr id="660" name="Google Shape;660;p6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7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66" name="Google Shape;666;p7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667" name="Google Shape;667;p7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REQUIREMENTS: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active leads</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expiring leads</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savings orders</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paid orders</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sales</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cancelled orders</a:t>
            </a:r>
            <a:endParaRPr sz="1600"/>
          </a:p>
          <a:p>
            <a:pPr indent="-330200" lvl="0" marL="457200" rtl="0" algn="l">
              <a:lnSpc>
                <a:spcPct val="100000"/>
              </a:lnSpc>
              <a:spcBef>
                <a:spcPts val="0"/>
              </a:spcBef>
              <a:spcAft>
                <a:spcPts val="0"/>
              </a:spcAft>
              <a:buSzPts val="1600"/>
              <a:buChar char="●"/>
            </a:pPr>
            <a:r>
              <a:rPr lang="en-US" sz="1600"/>
              <a:t>The mobile app shall provide information on customers recruited by an agent</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monthly performance</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monthly targets</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fuel sales</a:t>
            </a:r>
            <a:endParaRPr sz="1600"/>
          </a:p>
          <a:p>
            <a:pPr indent="-330200" lvl="0" marL="457200" rtl="0" algn="l">
              <a:lnSpc>
                <a:spcPct val="100000"/>
              </a:lnSpc>
              <a:spcBef>
                <a:spcPts val="0"/>
              </a:spcBef>
              <a:spcAft>
                <a:spcPts val="0"/>
              </a:spcAft>
              <a:buSzPts val="1600"/>
              <a:buChar char="●"/>
            </a:pPr>
            <a:r>
              <a:rPr lang="en-US" sz="1600"/>
              <a:t>The mobile app shall provide information on	the agent’s monthly performance ranking (gold, silver, bronze)</a:t>
            </a:r>
            <a:endParaRPr sz="1600"/>
          </a:p>
          <a:p>
            <a:pPr indent="-330200" lvl="0" marL="457200" rtl="0" algn="l">
              <a:lnSpc>
                <a:spcPct val="100000"/>
              </a:lnSpc>
              <a:spcBef>
                <a:spcPts val="0"/>
              </a:spcBef>
              <a:spcAft>
                <a:spcPts val="0"/>
              </a:spcAft>
              <a:buSzPts val="1600"/>
              <a:buChar char="●"/>
            </a:pPr>
            <a:r>
              <a:rPr lang="en-US" sz="1600"/>
              <a:t>The mobile app shall enable Agent sales to send alerts to agents</a:t>
            </a:r>
            <a:endParaRPr sz="1600"/>
          </a:p>
        </p:txBody>
      </p:sp>
      <p:sp>
        <p:nvSpPr>
          <p:cNvPr id="668" name="Google Shape;668;p7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7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74" name="Google Shape;674;p7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675" name="Google Shape;675;p71"/>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PROPOSED TITLE: </a:t>
            </a:r>
            <a:endParaRPr sz="1600"/>
          </a:p>
          <a:p>
            <a:pPr indent="0" lvl="0" marL="0" rtl="0" algn="l">
              <a:lnSpc>
                <a:spcPct val="100000"/>
              </a:lnSpc>
              <a:spcBef>
                <a:spcPts val="0"/>
              </a:spcBef>
              <a:spcAft>
                <a:spcPts val="0"/>
              </a:spcAft>
              <a:buNone/>
            </a:pPr>
            <a:r>
              <a:rPr lang="en-US" sz="1600"/>
              <a:t>Agent Expansion app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PRIORITY:</a:t>
            </a:r>
            <a:endParaRPr sz="1600"/>
          </a:p>
          <a:p>
            <a:pPr indent="0" lvl="0" marL="0" rtl="0" algn="l">
              <a:lnSpc>
                <a:spcPct val="100000"/>
              </a:lnSpc>
              <a:spcBef>
                <a:spcPts val="0"/>
              </a:spcBef>
              <a:spcAft>
                <a:spcPts val="0"/>
              </a:spcAft>
              <a:buNone/>
            </a:pPr>
            <a:r>
              <a:rPr lang="en-US" sz="1600"/>
              <a:t>Low</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OPERATION:</a:t>
            </a:r>
            <a:endParaRPr sz="1600"/>
          </a:p>
          <a:p>
            <a:pPr indent="0" lvl="0" marL="0" rtl="0" algn="l">
              <a:lnSpc>
                <a:spcPct val="100000"/>
              </a:lnSpc>
              <a:spcBef>
                <a:spcPts val="0"/>
              </a:spcBef>
              <a:spcAft>
                <a:spcPts val="0"/>
              </a:spcAft>
              <a:buNone/>
            </a:pPr>
            <a:r>
              <a:rPr lang="en-US" sz="1600"/>
              <a:t>Agent Networks</a:t>
            </a:r>
            <a:endParaRPr sz="16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600"/>
              <a:t>SUMMARY:</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app is intended to serve KOKO Agent Expansion agents as a platform for chasing leads for new KOKO agents, as well as reporting and performance monitoring.</a:t>
            </a:r>
            <a:endParaRPr sz="1600"/>
          </a:p>
          <a:p>
            <a:pPr indent="0" lvl="0" marL="0" rtl="0" algn="l">
              <a:lnSpc>
                <a:spcPct val="100000"/>
              </a:lnSpc>
              <a:spcBef>
                <a:spcPts val="0"/>
              </a:spcBef>
              <a:spcAft>
                <a:spcPts val="0"/>
              </a:spcAft>
              <a:buNone/>
            </a:pPr>
            <a:r>
              <a:t/>
            </a:r>
            <a:endParaRPr sz="1600"/>
          </a:p>
        </p:txBody>
      </p:sp>
      <p:sp>
        <p:nvSpPr>
          <p:cNvPr id="676" name="Google Shape;676;p7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7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82" name="Google Shape;682;p7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683" name="Google Shape;683;p7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REQUIREMENTS: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US" sz="1600"/>
              <a:t>The mobile app shall enable Expansion team to send reports from the field to the planning platform</a:t>
            </a:r>
            <a:endParaRPr sz="1600"/>
          </a:p>
          <a:p>
            <a:pPr indent="-330200" lvl="0" marL="457200" rtl="0" algn="l">
              <a:lnSpc>
                <a:spcPct val="100000"/>
              </a:lnSpc>
              <a:spcBef>
                <a:spcPts val="0"/>
              </a:spcBef>
              <a:spcAft>
                <a:spcPts val="0"/>
              </a:spcAft>
              <a:buSzPts val="1600"/>
              <a:buChar char="●"/>
            </a:pPr>
            <a:r>
              <a:rPr lang="en-US" sz="1600"/>
              <a:t>The mobile app shall monitor the performance of the Expansion team</a:t>
            </a:r>
            <a:endParaRPr sz="1600"/>
          </a:p>
          <a:p>
            <a:pPr indent="-330200" lvl="0" marL="457200" rtl="0" algn="l">
              <a:lnSpc>
                <a:spcPct val="100000"/>
              </a:lnSpc>
              <a:spcBef>
                <a:spcPts val="0"/>
              </a:spcBef>
              <a:spcAft>
                <a:spcPts val="0"/>
              </a:spcAft>
              <a:buSzPts val="1600"/>
              <a:buChar char="●"/>
            </a:pPr>
            <a:r>
              <a:rPr lang="en-US" sz="1600"/>
              <a:t>The mobile app shall send alerts and notifications to Expansion team in the field</a:t>
            </a:r>
            <a:endParaRPr sz="1600"/>
          </a:p>
          <a:p>
            <a:pPr indent="-330200" lvl="0" marL="457200" rtl="0" algn="l">
              <a:lnSpc>
                <a:spcPct val="100000"/>
              </a:lnSpc>
              <a:spcBef>
                <a:spcPts val="0"/>
              </a:spcBef>
              <a:spcAft>
                <a:spcPts val="0"/>
              </a:spcAft>
              <a:buSzPts val="1600"/>
              <a:buChar char="●"/>
            </a:pPr>
            <a:r>
              <a:rPr lang="en-US" sz="1600"/>
              <a:t>The mobile app shall manage the daily field schedule for the Expansion team</a:t>
            </a:r>
            <a:endParaRPr sz="1600"/>
          </a:p>
        </p:txBody>
      </p:sp>
      <p:sp>
        <p:nvSpPr>
          <p:cNvPr id="684" name="Google Shape;684;p7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pic>
        <p:nvPicPr>
          <p:cNvPr id="689" name="Google Shape;689;p7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90" name="Google Shape;690;p7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691" name="Google Shape;691;p73"/>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PROPOSED TITLE: </a:t>
            </a:r>
            <a:endParaRPr sz="1600"/>
          </a:p>
          <a:p>
            <a:pPr indent="0" lvl="0" marL="0" rtl="0" algn="l">
              <a:lnSpc>
                <a:spcPct val="100000"/>
              </a:lnSpc>
              <a:spcBef>
                <a:spcPts val="0"/>
              </a:spcBef>
              <a:spcAft>
                <a:spcPts val="0"/>
              </a:spcAft>
              <a:buNone/>
            </a:pPr>
            <a:r>
              <a:rPr lang="en-US" sz="1600"/>
              <a:t>Cooker Service app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PRIORITY:</a:t>
            </a:r>
            <a:endParaRPr sz="1600"/>
          </a:p>
          <a:p>
            <a:pPr indent="0" lvl="0" marL="0" rtl="0" algn="l">
              <a:lnSpc>
                <a:spcPct val="100000"/>
              </a:lnSpc>
              <a:spcBef>
                <a:spcPts val="0"/>
              </a:spcBef>
              <a:spcAft>
                <a:spcPts val="0"/>
              </a:spcAft>
              <a:buNone/>
            </a:pPr>
            <a:r>
              <a:rPr lang="en-US" sz="1600"/>
              <a:t>High</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OPERATION:</a:t>
            </a:r>
            <a:endParaRPr sz="1600"/>
          </a:p>
          <a:p>
            <a:pPr indent="0" lvl="0" marL="0" rtl="0" algn="l">
              <a:lnSpc>
                <a:spcPct val="100000"/>
              </a:lnSpc>
              <a:spcBef>
                <a:spcPts val="0"/>
              </a:spcBef>
              <a:spcAft>
                <a:spcPts val="0"/>
              </a:spcAft>
              <a:buNone/>
            </a:pPr>
            <a:r>
              <a:rPr lang="en-US" sz="1600"/>
              <a:t>Cooker Operations</a:t>
            </a:r>
            <a:endParaRPr sz="16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600"/>
              <a:t>SUMMARY:</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This app is intended to assist cooker service technicians in performing cooker repairs in the field. The application will provide the technicians with a preview of their planned field </a:t>
            </a:r>
            <a:r>
              <a:rPr lang="en-US" sz="1600"/>
              <a:t>visits</a:t>
            </a:r>
            <a:r>
              <a:rPr lang="en-US" sz="1600"/>
              <a:t>, scheduling field visits from customer support tickets, updating visit information in support tickets, scanning spare part swaps into KOKO Core, replacing cooker kits and canisters in KOKO Core, and receiving alerts and notifications from Customer Care.</a:t>
            </a:r>
            <a:endParaRPr sz="1600"/>
          </a:p>
          <a:p>
            <a:pPr indent="0" lvl="0" marL="0" rtl="0" algn="l">
              <a:lnSpc>
                <a:spcPct val="100000"/>
              </a:lnSpc>
              <a:spcBef>
                <a:spcPts val="0"/>
              </a:spcBef>
              <a:spcAft>
                <a:spcPts val="0"/>
              </a:spcAft>
              <a:buNone/>
            </a:pPr>
            <a:r>
              <a:t/>
            </a:r>
            <a:endParaRPr sz="1600"/>
          </a:p>
        </p:txBody>
      </p:sp>
      <p:sp>
        <p:nvSpPr>
          <p:cNvPr id="692" name="Google Shape;692;p7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7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698" name="Google Shape;698;p7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699" name="Google Shape;699;p7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REQUIREMENTS: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US" sz="1600"/>
              <a:t>The mobile app should be able to perform reverse logistics</a:t>
            </a:r>
            <a:endParaRPr sz="1600"/>
          </a:p>
          <a:p>
            <a:pPr indent="-330200" lvl="0" marL="457200" rtl="0" algn="l">
              <a:lnSpc>
                <a:spcPct val="100000"/>
              </a:lnSpc>
              <a:spcBef>
                <a:spcPts val="0"/>
              </a:spcBef>
              <a:spcAft>
                <a:spcPts val="0"/>
              </a:spcAft>
              <a:buSzPts val="1600"/>
              <a:buChar char="●"/>
            </a:pPr>
            <a:r>
              <a:rPr lang="en-US" sz="1600"/>
              <a:t>The mobile app will ensure that stocktaking is completed for all kits in agent shops</a:t>
            </a:r>
            <a:endParaRPr sz="1600"/>
          </a:p>
          <a:p>
            <a:pPr indent="-330200" lvl="0" marL="457200" rtl="0" algn="l">
              <a:lnSpc>
                <a:spcPct val="100000"/>
              </a:lnSpc>
              <a:spcBef>
                <a:spcPts val="0"/>
              </a:spcBef>
              <a:spcAft>
                <a:spcPts val="0"/>
              </a:spcAft>
              <a:buSzPts val="1600"/>
              <a:buChar char="●"/>
            </a:pPr>
            <a:r>
              <a:rPr lang="en-US" sz="1600"/>
              <a:t>The mobile app shall ensure that all kits synchronize successfully with the ERP</a:t>
            </a:r>
            <a:endParaRPr sz="1600"/>
          </a:p>
          <a:p>
            <a:pPr indent="-330200" lvl="0" marL="457200" rtl="0" algn="l">
              <a:lnSpc>
                <a:spcPct val="100000"/>
              </a:lnSpc>
              <a:spcBef>
                <a:spcPts val="0"/>
              </a:spcBef>
              <a:spcAft>
                <a:spcPts val="0"/>
              </a:spcAft>
              <a:buSzPts val="1600"/>
              <a:buChar char="●"/>
            </a:pPr>
            <a:r>
              <a:rPr lang="en-US" sz="1600"/>
              <a:t>The mobile app shall provide field visit previews to field service teams</a:t>
            </a:r>
            <a:endParaRPr sz="1600"/>
          </a:p>
          <a:p>
            <a:pPr indent="-330200" lvl="0" marL="457200" rtl="0" algn="l">
              <a:lnSpc>
                <a:spcPct val="100000"/>
              </a:lnSpc>
              <a:spcBef>
                <a:spcPts val="0"/>
              </a:spcBef>
              <a:spcAft>
                <a:spcPts val="0"/>
              </a:spcAft>
              <a:buSzPts val="1600"/>
              <a:buChar char="●"/>
            </a:pPr>
            <a:r>
              <a:rPr lang="en-US" sz="1600"/>
              <a:t>The mobile app shall provide scheduling capabilities for field service teams</a:t>
            </a:r>
            <a:endParaRPr sz="1600"/>
          </a:p>
          <a:p>
            <a:pPr indent="-330200" lvl="0" marL="457200" rtl="0" algn="l">
              <a:lnSpc>
                <a:spcPct val="100000"/>
              </a:lnSpc>
              <a:spcBef>
                <a:spcPts val="0"/>
              </a:spcBef>
              <a:spcAft>
                <a:spcPts val="0"/>
              </a:spcAft>
              <a:buSzPts val="1600"/>
              <a:buChar char="●"/>
            </a:pPr>
            <a:r>
              <a:rPr lang="en-US" sz="1600"/>
              <a:t>The mobile app shall provide field service technicians with information on spares in their toolboxes</a:t>
            </a:r>
            <a:endParaRPr sz="1600"/>
          </a:p>
          <a:p>
            <a:pPr indent="-330200" lvl="0" marL="457200" rtl="0" algn="l">
              <a:lnSpc>
                <a:spcPct val="100000"/>
              </a:lnSpc>
              <a:spcBef>
                <a:spcPts val="0"/>
              </a:spcBef>
              <a:spcAft>
                <a:spcPts val="0"/>
              </a:spcAft>
              <a:buSzPts val="1600"/>
              <a:buChar char="●"/>
            </a:pPr>
            <a:r>
              <a:rPr lang="en-US" sz="1600"/>
              <a:t>The mobile app shall provide instruction guides to field technicians for performing cooker repairs</a:t>
            </a:r>
            <a:endParaRPr sz="1600"/>
          </a:p>
          <a:p>
            <a:pPr indent="-330200" lvl="0" marL="457200" rtl="0" algn="l">
              <a:lnSpc>
                <a:spcPct val="100000"/>
              </a:lnSpc>
              <a:spcBef>
                <a:spcPts val="0"/>
              </a:spcBef>
              <a:spcAft>
                <a:spcPts val="0"/>
              </a:spcAft>
              <a:buSzPts val="1600"/>
              <a:buChar char="●"/>
            </a:pPr>
            <a:r>
              <a:rPr lang="en-US" sz="1600"/>
              <a:t>The mobile app should enable field technicians to update spare part serial numbers in KOKO Core</a:t>
            </a:r>
            <a:endParaRPr sz="1600"/>
          </a:p>
          <a:p>
            <a:pPr indent="-330200" lvl="0" marL="457200" rtl="0" algn="l">
              <a:lnSpc>
                <a:spcPct val="100000"/>
              </a:lnSpc>
              <a:spcBef>
                <a:spcPts val="0"/>
              </a:spcBef>
              <a:spcAft>
                <a:spcPts val="0"/>
              </a:spcAft>
              <a:buSzPts val="1600"/>
              <a:buChar char="●"/>
            </a:pPr>
            <a:r>
              <a:rPr lang="en-US" sz="1600"/>
              <a:t>The mobile app should enable field technicians to submit notes and comments on repairs to KOKO Core</a:t>
            </a:r>
            <a:endParaRPr sz="1600"/>
          </a:p>
          <a:p>
            <a:pPr indent="-330200" lvl="0" marL="457200" rtl="0" algn="l">
              <a:lnSpc>
                <a:spcPct val="100000"/>
              </a:lnSpc>
              <a:spcBef>
                <a:spcPts val="0"/>
              </a:spcBef>
              <a:spcAft>
                <a:spcPts val="0"/>
              </a:spcAft>
              <a:buSzPts val="1600"/>
              <a:buChar char="●"/>
            </a:pPr>
            <a:r>
              <a:rPr lang="en-US" sz="1600"/>
              <a:t>The mobile app should enable field technicians to swap cooker kits in KOKO Core</a:t>
            </a:r>
            <a:endParaRPr sz="1600"/>
          </a:p>
          <a:p>
            <a:pPr indent="-330200" lvl="0" marL="457200" rtl="0" algn="l">
              <a:lnSpc>
                <a:spcPct val="100000"/>
              </a:lnSpc>
              <a:spcBef>
                <a:spcPts val="0"/>
              </a:spcBef>
              <a:spcAft>
                <a:spcPts val="0"/>
              </a:spcAft>
              <a:buSzPts val="1600"/>
              <a:buChar char="●"/>
            </a:pPr>
            <a:r>
              <a:rPr lang="en-US" sz="1600"/>
              <a:t>The mobile app should enable field technicians to reassign fuel canisters in KOKO Core</a:t>
            </a:r>
            <a:endParaRPr sz="1600"/>
          </a:p>
        </p:txBody>
      </p:sp>
      <p:sp>
        <p:nvSpPr>
          <p:cNvPr id="700" name="Google Shape;700;p7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7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06" name="Google Shape;706;p7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707" name="Google Shape;707;p7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PROPOSED TITLE: </a:t>
            </a:r>
            <a:endParaRPr sz="1600"/>
          </a:p>
          <a:p>
            <a:pPr indent="0" lvl="0" marL="0" rtl="0" algn="l">
              <a:lnSpc>
                <a:spcPct val="100000"/>
              </a:lnSpc>
              <a:spcBef>
                <a:spcPts val="0"/>
              </a:spcBef>
              <a:spcAft>
                <a:spcPts val="0"/>
              </a:spcAft>
              <a:buNone/>
            </a:pPr>
            <a:r>
              <a:rPr lang="en-US" sz="1600"/>
              <a:t>Shop Inspection app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PRIORITY:</a:t>
            </a:r>
            <a:endParaRPr sz="1600"/>
          </a:p>
          <a:p>
            <a:pPr indent="0" lvl="0" marL="0" rtl="0" algn="l">
              <a:lnSpc>
                <a:spcPct val="100000"/>
              </a:lnSpc>
              <a:spcBef>
                <a:spcPts val="0"/>
              </a:spcBef>
              <a:spcAft>
                <a:spcPts val="0"/>
              </a:spcAft>
              <a:buNone/>
            </a:pPr>
            <a:r>
              <a:rPr lang="en-US" sz="1600"/>
              <a:t>Medium</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OPERATION:</a:t>
            </a:r>
            <a:endParaRPr sz="1600"/>
          </a:p>
          <a:p>
            <a:pPr indent="0" lvl="0" marL="0" rtl="0" algn="l">
              <a:lnSpc>
                <a:spcPct val="100000"/>
              </a:lnSpc>
              <a:spcBef>
                <a:spcPts val="0"/>
              </a:spcBef>
              <a:spcAft>
                <a:spcPts val="0"/>
              </a:spcAft>
              <a:buNone/>
            </a:pPr>
            <a:r>
              <a:rPr lang="en-US" sz="1600"/>
              <a:t>Network Operations</a:t>
            </a:r>
            <a:endParaRPr sz="16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600"/>
              <a:t>SUMMARY:</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This app is intended to assist in 2 KOKO operations, i.e. Agent shop civil works and Agent shop inspection. The app will assist KOKO staff to inspect proposed agent shops for qualification, as well as supervising shop civil works, whether by KOKO staff or by contractors.</a:t>
            </a:r>
            <a:endParaRPr sz="1600"/>
          </a:p>
          <a:p>
            <a:pPr indent="0" lvl="0" marL="0" rtl="0" algn="l">
              <a:lnSpc>
                <a:spcPct val="100000"/>
              </a:lnSpc>
              <a:spcBef>
                <a:spcPts val="0"/>
              </a:spcBef>
              <a:spcAft>
                <a:spcPts val="0"/>
              </a:spcAft>
              <a:buNone/>
            </a:pPr>
            <a:r>
              <a:t/>
            </a:r>
            <a:endParaRPr sz="1600"/>
          </a:p>
        </p:txBody>
      </p:sp>
      <p:sp>
        <p:nvSpPr>
          <p:cNvPr id="708" name="Google Shape;708;p7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7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14" name="Google Shape;714;p7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715" name="Google Shape;715;p7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REQUIREMENTS: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t/>
            </a:r>
            <a:endParaRPr sz="1600"/>
          </a:p>
        </p:txBody>
      </p:sp>
      <p:sp>
        <p:nvSpPr>
          <p:cNvPr id="716" name="Google Shape;716;p7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7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22" name="Google Shape;722;p7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723" name="Google Shape;723;p7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PROPOSED TITLE: </a:t>
            </a:r>
            <a:endParaRPr sz="1600"/>
          </a:p>
          <a:p>
            <a:pPr indent="0" lvl="0" marL="0" rtl="0" algn="l">
              <a:lnSpc>
                <a:spcPct val="100000"/>
              </a:lnSpc>
              <a:spcBef>
                <a:spcPts val="0"/>
              </a:spcBef>
              <a:spcAft>
                <a:spcPts val="0"/>
              </a:spcAft>
              <a:buNone/>
            </a:pPr>
            <a:r>
              <a:rPr lang="en-US" sz="1600"/>
              <a:t>KP </a:t>
            </a:r>
            <a:r>
              <a:rPr lang="en-US" sz="1600"/>
              <a:t>Service app</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PRIORITY:</a:t>
            </a:r>
            <a:endParaRPr sz="1600"/>
          </a:p>
          <a:p>
            <a:pPr indent="0" lvl="0" marL="0" rtl="0" algn="l">
              <a:lnSpc>
                <a:spcPct val="100000"/>
              </a:lnSpc>
              <a:spcBef>
                <a:spcPts val="0"/>
              </a:spcBef>
              <a:spcAft>
                <a:spcPts val="0"/>
              </a:spcAft>
              <a:buNone/>
            </a:pPr>
            <a:r>
              <a:rPr lang="en-US" sz="1600"/>
              <a:t>Medium</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OPERATION:</a:t>
            </a:r>
            <a:endParaRPr sz="1600"/>
          </a:p>
          <a:p>
            <a:pPr indent="0" lvl="0" marL="0" rtl="0" algn="l">
              <a:lnSpc>
                <a:spcPct val="100000"/>
              </a:lnSpc>
              <a:spcBef>
                <a:spcPts val="0"/>
              </a:spcBef>
              <a:spcAft>
                <a:spcPts val="0"/>
              </a:spcAft>
              <a:buNone/>
            </a:pPr>
            <a:r>
              <a:rPr lang="en-US" sz="1600"/>
              <a:t>Cooker Operations</a:t>
            </a:r>
            <a:endParaRPr sz="16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600"/>
              <a:t>SUMMARY:</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This app is intended to assist in managing KOKOpoint service at agent shops. Such services include KP maintenance, Quality Assurance and KP calibration. The app is intended as a replacement for third party apps like AppSheet, which manage service data outside KOKO Core and doesn’t share information with other KOKO applications.</a:t>
            </a:r>
            <a:endParaRPr sz="1600"/>
          </a:p>
          <a:p>
            <a:pPr indent="0" lvl="0" marL="0" rtl="0" algn="l">
              <a:lnSpc>
                <a:spcPct val="100000"/>
              </a:lnSpc>
              <a:spcBef>
                <a:spcPts val="0"/>
              </a:spcBef>
              <a:spcAft>
                <a:spcPts val="0"/>
              </a:spcAft>
              <a:buNone/>
            </a:pPr>
            <a:r>
              <a:t/>
            </a:r>
            <a:endParaRPr sz="1600"/>
          </a:p>
        </p:txBody>
      </p:sp>
      <p:sp>
        <p:nvSpPr>
          <p:cNvPr id="724" name="Google Shape;724;p7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1" name="Google Shape;201;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User Groups</a:t>
            </a:r>
            <a:endParaRPr/>
          </a:p>
        </p:txBody>
      </p:sp>
      <p:sp>
        <p:nvSpPr>
          <p:cNvPr id="202" name="Google Shape;202;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03" name="Google Shape;203;p24"/>
          <p:cNvSpPr txBox="1"/>
          <p:nvPr/>
        </p:nvSpPr>
        <p:spPr>
          <a:xfrm>
            <a:off x="1687825" y="2518050"/>
            <a:ext cx="3117300" cy="461700"/>
          </a:xfrm>
          <a:prstGeom prst="rect">
            <a:avLst/>
          </a:prstGeom>
          <a:solidFill>
            <a:srgbClr val="65D9F8"/>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Nunito"/>
                <a:ea typeface="Nunito"/>
                <a:cs typeface="Nunito"/>
                <a:sym typeface="Nunito"/>
              </a:rPr>
              <a:t>Commercial</a:t>
            </a:r>
            <a:endParaRPr>
              <a:latin typeface="Nunito SemiBold"/>
              <a:ea typeface="Nunito SemiBold"/>
              <a:cs typeface="Nunito SemiBold"/>
              <a:sym typeface="Nunito SemiBold"/>
            </a:endParaRPr>
          </a:p>
        </p:txBody>
      </p:sp>
      <p:sp>
        <p:nvSpPr>
          <p:cNvPr id="204" name="Google Shape;204;p24"/>
          <p:cNvSpPr txBox="1"/>
          <p:nvPr/>
        </p:nvSpPr>
        <p:spPr>
          <a:xfrm>
            <a:off x="2264125" y="3547650"/>
            <a:ext cx="2541000" cy="4002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Customer Sales</a:t>
            </a:r>
            <a:endParaRPr>
              <a:latin typeface="Nunito SemiBold"/>
              <a:ea typeface="Nunito SemiBold"/>
              <a:cs typeface="Nunito SemiBold"/>
              <a:sym typeface="Nunito SemiBold"/>
            </a:endParaRPr>
          </a:p>
        </p:txBody>
      </p:sp>
      <p:sp>
        <p:nvSpPr>
          <p:cNvPr id="205" name="Google Shape;205;p24"/>
          <p:cNvSpPr txBox="1"/>
          <p:nvPr/>
        </p:nvSpPr>
        <p:spPr>
          <a:xfrm>
            <a:off x="2264125" y="4305150"/>
            <a:ext cx="2541000" cy="4002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Customer Care</a:t>
            </a:r>
            <a:endParaRPr>
              <a:latin typeface="Nunito SemiBold"/>
              <a:ea typeface="Nunito SemiBold"/>
              <a:cs typeface="Nunito SemiBold"/>
              <a:sym typeface="Nunito SemiBold"/>
            </a:endParaRPr>
          </a:p>
        </p:txBody>
      </p:sp>
      <p:sp>
        <p:nvSpPr>
          <p:cNvPr id="206" name="Google Shape;206;p24"/>
          <p:cNvSpPr txBox="1"/>
          <p:nvPr/>
        </p:nvSpPr>
        <p:spPr>
          <a:xfrm>
            <a:off x="2264125" y="4998250"/>
            <a:ext cx="2541000" cy="4002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Agent Network</a:t>
            </a:r>
            <a:endParaRPr>
              <a:latin typeface="Nunito SemiBold"/>
              <a:ea typeface="Nunito SemiBold"/>
              <a:cs typeface="Nunito SemiBold"/>
              <a:sym typeface="Nunito SemiBold"/>
            </a:endParaRPr>
          </a:p>
        </p:txBody>
      </p:sp>
      <p:cxnSp>
        <p:nvCxnSpPr>
          <p:cNvPr id="207" name="Google Shape;207;p24"/>
          <p:cNvCxnSpPr>
            <a:stCxn id="204" idx="1"/>
          </p:cNvCxnSpPr>
          <p:nvPr/>
        </p:nvCxnSpPr>
        <p:spPr>
          <a:xfrm flipH="1">
            <a:off x="1459525" y="3747750"/>
            <a:ext cx="804600" cy="600"/>
          </a:xfrm>
          <a:prstGeom prst="bentConnector3">
            <a:avLst>
              <a:gd fmla="val 50000" name="adj1"/>
            </a:avLst>
          </a:prstGeom>
          <a:noFill/>
          <a:ln cap="flat" cmpd="sng" w="19050">
            <a:solidFill>
              <a:schemeClr val="dk2"/>
            </a:solidFill>
            <a:prstDash val="solid"/>
            <a:round/>
            <a:headEnd len="med" w="med" type="none"/>
            <a:tailEnd len="med" w="med" type="none"/>
          </a:ln>
        </p:spPr>
      </p:cxnSp>
      <p:cxnSp>
        <p:nvCxnSpPr>
          <p:cNvPr id="208" name="Google Shape;208;p24"/>
          <p:cNvCxnSpPr/>
          <p:nvPr/>
        </p:nvCxnSpPr>
        <p:spPr>
          <a:xfrm flipH="1">
            <a:off x="1459525" y="4503500"/>
            <a:ext cx="804600" cy="600"/>
          </a:xfrm>
          <a:prstGeom prst="bentConnector3">
            <a:avLst>
              <a:gd fmla="val 50000" name="adj1"/>
            </a:avLst>
          </a:prstGeom>
          <a:noFill/>
          <a:ln cap="flat" cmpd="sng" w="19050">
            <a:solidFill>
              <a:schemeClr val="dk2"/>
            </a:solidFill>
            <a:prstDash val="solid"/>
            <a:round/>
            <a:headEnd len="med" w="med" type="none"/>
            <a:tailEnd len="med" w="med" type="none"/>
          </a:ln>
        </p:spPr>
      </p:cxnSp>
      <p:grpSp>
        <p:nvGrpSpPr>
          <p:cNvPr id="209" name="Google Shape;209;p24"/>
          <p:cNvGrpSpPr/>
          <p:nvPr/>
        </p:nvGrpSpPr>
        <p:grpSpPr>
          <a:xfrm>
            <a:off x="7395500" y="2518050"/>
            <a:ext cx="3346800" cy="2880400"/>
            <a:chOff x="6166525" y="1443250"/>
            <a:chExt cx="3346800" cy="2880400"/>
          </a:xfrm>
        </p:grpSpPr>
        <p:sp>
          <p:nvSpPr>
            <p:cNvPr id="210" name="Google Shape;210;p24"/>
            <p:cNvSpPr txBox="1"/>
            <p:nvPr/>
          </p:nvSpPr>
          <p:spPr>
            <a:xfrm>
              <a:off x="6395925" y="1443250"/>
              <a:ext cx="3117300" cy="461700"/>
            </a:xfrm>
            <a:prstGeom prst="rect">
              <a:avLst/>
            </a:prstGeom>
            <a:solidFill>
              <a:srgbClr val="65D9F8"/>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Nunito"/>
                  <a:ea typeface="Nunito"/>
                  <a:cs typeface="Nunito"/>
                  <a:sym typeface="Nunito"/>
                </a:rPr>
                <a:t>Operations</a:t>
              </a:r>
              <a:endParaRPr>
                <a:latin typeface="Nunito SemiBold"/>
                <a:ea typeface="Nunito SemiBold"/>
                <a:cs typeface="Nunito SemiBold"/>
                <a:sym typeface="Nunito SemiBold"/>
              </a:endParaRPr>
            </a:p>
          </p:txBody>
        </p:sp>
        <p:sp>
          <p:nvSpPr>
            <p:cNvPr id="211" name="Google Shape;211;p24"/>
            <p:cNvSpPr txBox="1"/>
            <p:nvPr/>
          </p:nvSpPr>
          <p:spPr>
            <a:xfrm>
              <a:off x="6901225" y="2472850"/>
              <a:ext cx="2612100" cy="4002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Network Operations</a:t>
              </a:r>
              <a:endParaRPr>
                <a:latin typeface="Nunito SemiBold"/>
                <a:ea typeface="Nunito SemiBold"/>
                <a:cs typeface="Nunito SemiBold"/>
                <a:sym typeface="Nunito SemiBold"/>
              </a:endParaRPr>
            </a:p>
          </p:txBody>
        </p:sp>
        <p:sp>
          <p:nvSpPr>
            <p:cNvPr id="212" name="Google Shape;212;p24"/>
            <p:cNvSpPr txBox="1"/>
            <p:nvPr/>
          </p:nvSpPr>
          <p:spPr>
            <a:xfrm>
              <a:off x="6901225" y="3198150"/>
              <a:ext cx="2612100" cy="4002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Fuel Operations</a:t>
              </a:r>
              <a:endParaRPr>
                <a:latin typeface="Nunito SemiBold"/>
                <a:ea typeface="Nunito SemiBold"/>
                <a:cs typeface="Nunito SemiBold"/>
                <a:sym typeface="Nunito SemiBold"/>
              </a:endParaRPr>
            </a:p>
          </p:txBody>
        </p:sp>
        <p:sp>
          <p:nvSpPr>
            <p:cNvPr id="213" name="Google Shape;213;p24"/>
            <p:cNvSpPr txBox="1"/>
            <p:nvPr/>
          </p:nvSpPr>
          <p:spPr>
            <a:xfrm>
              <a:off x="6901225" y="3923450"/>
              <a:ext cx="2612100" cy="400200"/>
            </a:xfrm>
            <a:prstGeom prst="rect">
              <a:avLst/>
            </a:prstGeom>
            <a:solidFill>
              <a:schemeClr val="accent4"/>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Cooker Operations</a:t>
              </a:r>
              <a:endParaRPr>
                <a:latin typeface="Nunito SemiBold"/>
                <a:ea typeface="Nunito SemiBold"/>
                <a:cs typeface="Nunito SemiBold"/>
                <a:sym typeface="Nunito SemiBold"/>
              </a:endParaRPr>
            </a:p>
          </p:txBody>
        </p:sp>
        <p:cxnSp>
          <p:nvCxnSpPr>
            <p:cNvPr id="214" name="Google Shape;214;p24"/>
            <p:cNvCxnSpPr>
              <a:stCxn id="210" idx="1"/>
              <a:endCxn id="213" idx="1"/>
            </p:cNvCxnSpPr>
            <p:nvPr/>
          </p:nvCxnSpPr>
          <p:spPr>
            <a:xfrm>
              <a:off x="6395925" y="1674100"/>
              <a:ext cx="505200" cy="2449500"/>
            </a:xfrm>
            <a:prstGeom prst="bentConnector3">
              <a:avLst>
                <a:gd fmla="val -47135" name="adj1"/>
              </a:avLst>
            </a:prstGeom>
            <a:noFill/>
            <a:ln cap="flat" cmpd="sng" w="19050">
              <a:solidFill>
                <a:schemeClr val="dk2"/>
              </a:solidFill>
              <a:prstDash val="solid"/>
              <a:round/>
              <a:headEnd len="med" w="med" type="none"/>
              <a:tailEnd len="med" w="med" type="none"/>
            </a:ln>
          </p:spPr>
        </p:cxnSp>
        <p:cxnSp>
          <p:nvCxnSpPr>
            <p:cNvPr id="215" name="Google Shape;215;p24"/>
            <p:cNvCxnSpPr>
              <a:stCxn id="211" idx="1"/>
            </p:cNvCxnSpPr>
            <p:nvPr/>
          </p:nvCxnSpPr>
          <p:spPr>
            <a:xfrm rot="10800000">
              <a:off x="6166525" y="2672950"/>
              <a:ext cx="734700" cy="0"/>
            </a:xfrm>
            <a:prstGeom prst="straightConnector1">
              <a:avLst/>
            </a:prstGeom>
            <a:noFill/>
            <a:ln cap="flat" cmpd="sng" w="19050">
              <a:solidFill>
                <a:schemeClr val="dk2"/>
              </a:solidFill>
              <a:prstDash val="solid"/>
              <a:round/>
              <a:headEnd len="med" w="med" type="none"/>
              <a:tailEnd len="med" w="med" type="none"/>
            </a:ln>
          </p:spPr>
        </p:cxnSp>
        <p:cxnSp>
          <p:nvCxnSpPr>
            <p:cNvPr id="216" name="Google Shape;216;p24"/>
            <p:cNvCxnSpPr/>
            <p:nvPr/>
          </p:nvCxnSpPr>
          <p:spPr>
            <a:xfrm rot="10800000">
              <a:off x="6166525" y="3398250"/>
              <a:ext cx="734700" cy="0"/>
            </a:xfrm>
            <a:prstGeom prst="straightConnector1">
              <a:avLst/>
            </a:prstGeom>
            <a:noFill/>
            <a:ln cap="flat" cmpd="sng" w="19050">
              <a:solidFill>
                <a:schemeClr val="dk2"/>
              </a:solidFill>
              <a:prstDash val="solid"/>
              <a:round/>
              <a:headEnd len="med" w="med" type="none"/>
              <a:tailEnd len="med" w="med" type="none"/>
            </a:ln>
          </p:spPr>
        </p:cxnSp>
      </p:grpSp>
      <p:sp>
        <p:nvSpPr>
          <p:cNvPr id="217" name="Google Shape;217;p24"/>
          <p:cNvSpPr txBox="1"/>
          <p:nvPr/>
        </p:nvSpPr>
        <p:spPr>
          <a:xfrm>
            <a:off x="4537350" y="1237250"/>
            <a:ext cx="3117300" cy="461700"/>
          </a:xfrm>
          <a:prstGeom prst="rect">
            <a:avLst/>
          </a:prstGeom>
          <a:solidFill>
            <a:srgbClr val="65D9F8"/>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Nunito"/>
                <a:ea typeface="Nunito"/>
                <a:cs typeface="Nunito"/>
                <a:sym typeface="Nunito"/>
              </a:rPr>
              <a:t>KOKO Kenya</a:t>
            </a:r>
            <a:endParaRPr>
              <a:latin typeface="Nunito SemiBold"/>
              <a:ea typeface="Nunito SemiBold"/>
              <a:cs typeface="Nunito SemiBold"/>
              <a:sym typeface="Nunito SemiBold"/>
            </a:endParaRPr>
          </a:p>
        </p:txBody>
      </p:sp>
      <p:cxnSp>
        <p:nvCxnSpPr>
          <p:cNvPr id="218" name="Google Shape;218;p24"/>
          <p:cNvCxnSpPr>
            <a:stCxn id="217" idx="2"/>
            <a:endCxn id="203" idx="0"/>
          </p:cNvCxnSpPr>
          <p:nvPr/>
        </p:nvCxnSpPr>
        <p:spPr>
          <a:xfrm rot="5400000">
            <a:off x="4261800" y="683750"/>
            <a:ext cx="819000" cy="2849400"/>
          </a:xfrm>
          <a:prstGeom prst="bentConnector3">
            <a:avLst>
              <a:gd fmla="val 50006" name="adj1"/>
            </a:avLst>
          </a:prstGeom>
          <a:noFill/>
          <a:ln cap="flat" cmpd="sng" w="19050">
            <a:solidFill>
              <a:schemeClr val="dk2"/>
            </a:solidFill>
            <a:prstDash val="solid"/>
            <a:round/>
            <a:headEnd len="med" w="med" type="none"/>
            <a:tailEnd len="med" w="med" type="none"/>
          </a:ln>
        </p:spPr>
      </p:cxnSp>
      <p:cxnSp>
        <p:nvCxnSpPr>
          <p:cNvPr id="219" name="Google Shape;219;p24"/>
          <p:cNvCxnSpPr>
            <a:stCxn id="217" idx="2"/>
            <a:endCxn id="210" idx="0"/>
          </p:cNvCxnSpPr>
          <p:nvPr/>
        </p:nvCxnSpPr>
        <p:spPr>
          <a:xfrm flipH="1" rot="-5400000">
            <a:off x="7230300" y="564650"/>
            <a:ext cx="819000" cy="3087600"/>
          </a:xfrm>
          <a:prstGeom prst="bentConnector3">
            <a:avLst>
              <a:gd fmla="val 50006" name="adj1"/>
            </a:avLst>
          </a:prstGeom>
          <a:noFill/>
          <a:ln cap="flat" cmpd="sng" w="19050">
            <a:solidFill>
              <a:schemeClr val="dk2"/>
            </a:solidFill>
            <a:prstDash val="solid"/>
            <a:round/>
            <a:headEnd len="med" w="med" type="none"/>
            <a:tailEnd len="med" w="med" type="none"/>
          </a:ln>
        </p:spPr>
      </p:cxnSp>
      <p:cxnSp>
        <p:nvCxnSpPr>
          <p:cNvPr id="220" name="Google Shape;220;p24"/>
          <p:cNvCxnSpPr>
            <a:stCxn id="203" idx="1"/>
            <a:endCxn id="206" idx="1"/>
          </p:cNvCxnSpPr>
          <p:nvPr/>
        </p:nvCxnSpPr>
        <p:spPr>
          <a:xfrm>
            <a:off x="1687825" y="2748900"/>
            <a:ext cx="576300" cy="2449500"/>
          </a:xfrm>
          <a:prstGeom prst="bentConnector3">
            <a:avLst>
              <a:gd fmla="val -41320"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p7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30" name="Google Shape;730;p7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New Mobile Apps - Proposals</a:t>
            </a:r>
            <a:endParaRPr/>
          </a:p>
        </p:txBody>
      </p:sp>
      <p:sp>
        <p:nvSpPr>
          <p:cNvPr id="731" name="Google Shape;731;p78"/>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600"/>
              <a:t>REQUIREMENTS: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t/>
            </a:r>
            <a:endParaRPr sz="1600"/>
          </a:p>
        </p:txBody>
      </p:sp>
      <p:sp>
        <p:nvSpPr>
          <p:cNvPr id="732" name="Google Shape;732;p7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7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38" name="Google Shape;738;p7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Software Landscape</a:t>
            </a:r>
            <a:endParaRPr/>
          </a:p>
        </p:txBody>
      </p:sp>
      <p:sp>
        <p:nvSpPr>
          <p:cNvPr id="739" name="Google Shape;739;p7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740" name="Google Shape;740;p79"/>
          <p:cNvPicPr preferRelativeResize="0"/>
          <p:nvPr/>
        </p:nvPicPr>
        <p:blipFill>
          <a:blip r:embed="rId4">
            <a:alphaModFix/>
          </a:blip>
          <a:stretch>
            <a:fillRect/>
          </a:stretch>
        </p:blipFill>
        <p:spPr>
          <a:xfrm>
            <a:off x="2297125" y="1040025"/>
            <a:ext cx="7655148" cy="5292824"/>
          </a:xfrm>
          <a:prstGeom prst="rect">
            <a:avLst/>
          </a:prstGeom>
          <a:noFill/>
          <a:ln>
            <a:noFill/>
          </a:ln>
        </p:spPr>
      </p:pic>
      <p:sp>
        <p:nvSpPr>
          <p:cNvPr id="741" name="Google Shape;741;p79"/>
          <p:cNvSpPr/>
          <p:nvPr/>
        </p:nvSpPr>
        <p:spPr>
          <a:xfrm>
            <a:off x="2399275" y="1462220"/>
            <a:ext cx="3573300" cy="2677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9"/>
          <p:cNvSpPr/>
          <p:nvPr/>
        </p:nvSpPr>
        <p:spPr>
          <a:xfrm>
            <a:off x="2986225" y="4200075"/>
            <a:ext cx="3521700" cy="64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79"/>
          <p:cNvSpPr/>
          <p:nvPr/>
        </p:nvSpPr>
        <p:spPr>
          <a:xfrm>
            <a:off x="2986225" y="4878850"/>
            <a:ext cx="3140700" cy="1134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79"/>
          <p:cNvSpPr/>
          <p:nvPr/>
        </p:nvSpPr>
        <p:spPr>
          <a:xfrm>
            <a:off x="6042725" y="1365425"/>
            <a:ext cx="3266100" cy="1054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79"/>
          <p:cNvSpPr/>
          <p:nvPr/>
        </p:nvSpPr>
        <p:spPr>
          <a:xfrm>
            <a:off x="6042600" y="2485775"/>
            <a:ext cx="3266100" cy="3136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79"/>
          <p:cNvSpPr/>
          <p:nvPr/>
        </p:nvSpPr>
        <p:spPr>
          <a:xfrm>
            <a:off x="137025" y="1966775"/>
            <a:ext cx="1874100" cy="39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Manufacturing</a:t>
            </a:r>
            <a:endParaRPr>
              <a:solidFill>
                <a:schemeClr val="lt1"/>
              </a:solidFill>
              <a:latin typeface="Nunito"/>
              <a:ea typeface="Nunito"/>
              <a:cs typeface="Nunito"/>
              <a:sym typeface="Nunito"/>
            </a:endParaRPr>
          </a:p>
        </p:txBody>
      </p:sp>
      <p:cxnSp>
        <p:nvCxnSpPr>
          <p:cNvPr id="747" name="Google Shape;747;p79"/>
          <p:cNvCxnSpPr>
            <a:stCxn id="746" idx="3"/>
            <a:endCxn id="741" idx="1"/>
          </p:cNvCxnSpPr>
          <p:nvPr/>
        </p:nvCxnSpPr>
        <p:spPr>
          <a:xfrm>
            <a:off x="2011125" y="2162375"/>
            <a:ext cx="388200" cy="638400"/>
          </a:xfrm>
          <a:prstGeom prst="curvedConnector3">
            <a:avLst>
              <a:gd fmla="val 49994" name="adj1"/>
            </a:avLst>
          </a:prstGeom>
          <a:noFill/>
          <a:ln cap="flat" cmpd="sng" w="19050">
            <a:solidFill>
              <a:schemeClr val="dk2"/>
            </a:solidFill>
            <a:prstDash val="solid"/>
            <a:round/>
            <a:headEnd len="med" w="med" type="none"/>
            <a:tailEnd len="med" w="med" type="none"/>
          </a:ln>
        </p:spPr>
      </p:cxnSp>
      <p:sp>
        <p:nvSpPr>
          <p:cNvPr id="748" name="Google Shape;748;p79"/>
          <p:cNvSpPr/>
          <p:nvPr/>
        </p:nvSpPr>
        <p:spPr>
          <a:xfrm>
            <a:off x="137025" y="3923250"/>
            <a:ext cx="1874100" cy="39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KOKO Ads</a:t>
            </a:r>
            <a:endParaRPr>
              <a:solidFill>
                <a:schemeClr val="lt1"/>
              </a:solidFill>
              <a:latin typeface="Nunito"/>
              <a:ea typeface="Nunito"/>
              <a:cs typeface="Nunito"/>
              <a:sym typeface="Nunito"/>
            </a:endParaRPr>
          </a:p>
        </p:txBody>
      </p:sp>
      <p:cxnSp>
        <p:nvCxnSpPr>
          <p:cNvPr id="749" name="Google Shape;749;p79"/>
          <p:cNvCxnSpPr>
            <a:stCxn id="748" idx="3"/>
            <a:endCxn id="742" idx="1"/>
          </p:cNvCxnSpPr>
          <p:nvPr/>
        </p:nvCxnSpPr>
        <p:spPr>
          <a:xfrm>
            <a:off x="2011125" y="4118850"/>
            <a:ext cx="975000" cy="403200"/>
          </a:xfrm>
          <a:prstGeom prst="curvedConnector3">
            <a:avLst>
              <a:gd fmla="val 50005" name="adj1"/>
            </a:avLst>
          </a:prstGeom>
          <a:noFill/>
          <a:ln cap="flat" cmpd="sng" w="19050">
            <a:solidFill>
              <a:schemeClr val="dk2"/>
            </a:solidFill>
            <a:prstDash val="solid"/>
            <a:round/>
            <a:headEnd len="med" w="med" type="none"/>
            <a:tailEnd len="med" w="med" type="none"/>
          </a:ln>
        </p:spPr>
      </p:cxnSp>
      <p:sp>
        <p:nvSpPr>
          <p:cNvPr id="750" name="Google Shape;750;p79"/>
          <p:cNvSpPr/>
          <p:nvPr/>
        </p:nvSpPr>
        <p:spPr>
          <a:xfrm>
            <a:off x="93775" y="5622275"/>
            <a:ext cx="1874100" cy="391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BI Tools</a:t>
            </a:r>
            <a:endParaRPr>
              <a:solidFill>
                <a:schemeClr val="lt1"/>
              </a:solidFill>
              <a:latin typeface="Nunito"/>
              <a:ea typeface="Nunito"/>
              <a:cs typeface="Nunito"/>
              <a:sym typeface="Nunito"/>
            </a:endParaRPr>
          </a:p>
        </p:txBody>
      </p:sp>
      <p:cxnSp>
        <p:nvCxnSpPr>
          <p:cNvPr id="751" name="Google Shape;751;p79"/>
          <p:cNvCxnSpPr>
            <a:stCxn id="750" idx="3"/>
            <a:endCxn id="743" idx="1"/>
          </p:cNvCxnSpPr>
          <p:nvPr/>
        </p:nvCxnSpPr>
        <p:spPr>
          <a:xfrm flipH="1" rot="10800000">
            <a:off x="1967875" y="5446175"/>
            <a:ext cx="1018500" cy="371700"/>
          </a:xfrm>
          <a:prstGeom prst="curvedConnector3">
            <a:avLst>
              <a:gd fmla="val 49993" name="adj1"/>
            </a:avLst>
          </a:prstGeom>
          <a:noFill/>
          <a:ln cap="flat" cmpd="sng" w="19050">
            <a:solidFill>
              <a:schemeClr val="dk2"/>
            </a:solidFill>
            <a:prstDash val="solid"/>
            <a:round/>
            <a:headEnd len="med" w="med" type="none"/>
            <a:tailEnd len="med" w="med" type="none"/>
          </a:ln>
        </p:spPr>
      </p:cxnSp>
      <p:sp>
        <p:nvSpPr>
          <p:cNvPr id="752" name="Google Shape;752;p79"/>
          <p:cNvSpPr/>
          <p:nvPr/>
        </p:nvSpPr>
        <p:spPr>
          <a:xfrm>
            <a:off x="9859050" y="1365425"/>
            <a:ext cx="1874100" cy="391200"/>
          </a:xfrm>
          <a:prstGeom prst="roundRect">
            <a:avLst>
              <a:gd fmla="val 16667"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Maintenance</a:t>
            </a:r>
            <a:endParaRPr>
              <a:solidFill>
                <a:schemeClr val="lt1"/>
              </a:solidFill>
              <a:latin typeface="Nunito"/>
              <a:ea typeface="Nunito"/>
              <a:cs typeface="Nunito"/>
              <a:sym typeface="Nunito"/>
            </a:endParaRPr>
          </a:p>
        </p:txBody>
      </p:sp>
      <p:cxnSp>
        <p:nvCxnSpPr>
          <p:cNvPr id="753" name="Google Shape;753;p79"/>
          <p:cNvCxnSpPr>
            <a:stCxn id="744" idx="3"/>
            <a:endCxn id="752" idx="1"/>
          </p:cNvCxnSpPr>
          <p:nvPr/>
        </p:nvCxnSpPr>
        <p:spPr>
          <a:xfrm flipH="1" rot="10800000">
            <a:off x="9308825" y="1561175"/>
            <a:ext cx="550200" cy="331500"/>
          </a:xfrm>
          <a:prstGeom prst="curvedConnector3">
            <a:avLst>
              <a:gd fmla="val 50002" name="adj1"/>
            </a:avLst>
          </a:prstGeom>
          <a:noFill/>
          <a:ln cap="flat" cmpd="sng" w="19050">
            <a:solidFill>
              <a:schemeClr val="dk2"/>
            </a:solidFill>
            <a:prstDash val="solid"/>
            <a:round/>
            <a:headEnd len="med" w="med" type="none"/>
            <a:tailEnd len="med" w="med" type="none"/>
          </a:ln>
        </p:spPr>
      </p:cxnSp>
      <p:sp>
        <p:nvSpPr>
          <p:cNvPr id="754" name="Google Shape;754;p79"/>
          <p:cNvSpPr/>
          <p:nvPr/>
        </p:nvSpPr>
        <p:spPr>
          <a:xfrm>
            <a:off x="9859050" y="5121875"/>
            <a:ext cx="1874100" cy="391200"/>
          </a:xfrm>
          <a:prstGeom prst="roundRect">
            <a:avLst>
              <a:gd fmla="val 16667" name="adj"/>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latin typeface="Nunito"/>
                <a:ea typeface="Nunito"/>
                <a:cs typeface="Nunito"/>
                <a:sym typeface="Nunito"/>
              </a:rPr>
              <a:t>Distribution</a:t>
            </a:r>
            <a:endParaRPr>
              <a:solidFill>
                <a:schemeClr val="lt1"/>
              </a:solidFill>
              <a:latin typeface="Nunito"/>
              <a:ea typeface="Nunito"/>
              <a:cs typeface="Nunito"/>
              <a:sym typeface="Nunito"/>
            </a:endParaRPr>
          </a:p>
        </p:txBody>
      </p:sp>
      <p:cxnSp>
        <p:nvCxnSpPr>
          <p:cNvPr id="755" name="Google Shape;755;p79"/>
          <p:cNvCxnSpPr>
            <a:stCxn id="754" idx="1"/>
            <a:endCxn id="745" idx="3"/>
          </p:cNvCxnSpPr>
          <p:nvPr/>
        </p:nvCxnSpPr>
        <p:spPr>
          <a:xfrm rot="10800000">
            <a:off x="9308850" y="4054175"/>
            <a:ext cx="550200" cy="1263300"/>
          </a:xfrm>
          <a:prstGeom prst="curvedConnector3">
            <a:avLst>
              <a:gd fmla="val 50014" name="adj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8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61" name="Google Shape;761;p8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Mobile Apps</a:t>
            </a:r>
            <a:endParaRPr/>
          </a:p>
        </p:txBody>
      </p:sp>
      <p:sp>
        <p:nvSpPr>
          <p:cNvPr id="762" name="Google Shape;762;p80"/>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600"/>
              <a:t>These applications are designed to service business and end-users remotely through mobile devices connected to the internet.</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0" lvl="0" marL="0" rtl="0" algn="l">
              <a:lnSpc>
                <a:spcPct val="100000"/>
              </a:lnSpc>
              <a:spcBef>
                <a:spcPts val="0"/>
              </a:spcBef>
              <a:spcAft>
                <a:spcPts val="0"/>
              </a:spcAft>
              <a:buClr>
                <a:schemeClr val="dk1"/>
              </a:buClr>
              <a:buSzPts val="1100"/>
              <a:buFont typeface="Arial"/>
              <a:buNone/>
            </a:pPr>
            <a:r>
              <a:rPr lang="en-US" sz="1600"/>
              <a:t>The existing KOKO mobile apps include:</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Tanker/KOKO operator app (KOA)</a:t>
            </a:r>
            <a:endParaRPr sz="1600"/>
          </a:p>
          <a:p>
            <a:pPr indent="-330200" lvl="0" marL="457200" rtl="0" algn="l">
              <a:lnSpc>
                <a:spcPct val="100000"/>
              </a:lnSpc>
              <a:spcBef>
                <a:spcPts val="0"/>
              </a:spcBef>
              <a:spcAft>
                <a:spcPts val="0"/>
              </a:spcAft>
              <a:buSzPts val="1600"/>
              <a:buAutoNum type="arabicPeriod"/>
            </a:pPr>
            <a:r>
              <a:rPr lang="en-US" sz="1600"/>
              <a:t>KOKO Mile app</a:t>
            </a:r>
            <a:endParaRPr sz="1600"/>
          </a:p>
          <a:p>
            <a:pPr indent="-330200" lvl="0" marL="457200" rtl="0" algn="l">
              <a:lnSpc>
                <a:spcPct val="100000"/>
              </a:lnSpc>
              <a:spcBef>
                <a:spcPts val="0"/>
              </a:spcBef>
              <a:spcAft>
                <a:spcPts val="0"/>
              </a:spcAft>
              <a:buSzPts val="1600"/>
              <a:buAutoNum type="arabicPeriod"/>
            </a:pPr>
            <a:r>
              <a:rPr lang="en-US" sz="1600"/>
              <a:t>KOKO Sales app (myKOKO)</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mobile apps are discussed in more detail in the following slides.</a:t>
            </a:r>
            <a:endParaRPr sz="1600"/>
          </a:p>
        </p:txBody>
      </p:sp>
      <p:sp>
        <p:nvSpPr>
          <p:cNvPr id="763" name="Google Shape;763;p8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8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69" name="Google Shape;769;p8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Mobile Apps</a:t>
            </a:r>
            <a:endParaRPr/>
          </a:p>
        </p:txBody>
      </p:sp>
      <p:sp>
        <p:nvSpPr>
          <p:cNvPr id="770" name="Google Shape;770;p81"/>
          <p:cNvSpPr txBox="1"/>
          <p:nvPr>
            <p:ph idx="1" type="subTitle"/>
          </p:nvPr>
        </p:nvSpPr>
        <p:spPr>
          <a:xfrm>
            <a:off x="458725" y="1332471"/>
            <a:ext cx="11274600" cy="783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600"/>
              <a:t>There’s need to understand the size of the user base of the 3 mobile apps being used by KOKO staff, as well as KOKO customers and agents. The approximate number of users of each is displayed below:</a:t>
            </a:r>
            <a:endParaRPr sz="1600"/>
          </a:p>
        </p:txBody>
      </p:sp>
      <p:sp>
        <p:nvSpPr>
          <p:cNvPr id="771" name="Google Shape;771;p8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772" name="Google Shape;772;p81"/>
          <p:cNvGraphicFramePr/>
          <p:nvPr/>
        </p:nvGraphicFramePr>
        <p:xfrm>
          <a:off x="952500" y="2573500"/>
          <a:ext cx="3000000" cy="3000000"/>
        </p:xfrm>
        <a:graphic>
          <a:graphicData uri="http://schemas.openxmlformats.org/drawingml/2006/table">
            <a:tbl>
              <a:tblPr>
                <a:noFill/>
                <a:tableStyleId>{065DB945-188A-4F8A-B848-9A80A6BBAF21}</a:tableStyleId>
              </a:tblPr>
              <a:tblGrid>
                <a:gridCol w="3918875"/>
                <a:gridCol w="2090050"/>
                <a:gridCol w="4278075"/>
              </a:tblGrid>
              <a:tr h="381000">
                <a:tc>
                  <a:txBody>
                    <a:bodyPr/>
                    <a:lstStyle/>
                    <a:p>
                      <a:pPr indent="0" lvl="0" marL="0" rtl="0" algn="l">
                        <a:spcBef>
                          <a:spcPts val="0"/>
                        </a:spcBef>
                        <a:spcAft>
                          <a:spcPts val="0"/>
                        </a:spcAft>
                        <a:buNone/>
                      </a:pPr>
                      <a:r>
                        <a:rPr b="1" lang="en-US" sz="1600">
                          <a:latin typeface="Nunito"/>
                          <a:ea typeface="Nunito"/>
                          <a:cs typeface="Nunito"/>
                          <a:sym typeface="Nunito"/>
                        </a:rPr>
                        <a:t>MOBILE APP</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NO. OF USERS</a:t>
                      </a:r>
                      <a:endParaRPr b="1"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b="1" lang="en-US" sz="1600">
                          <a:latin typeface="Nunito"/>
                          <a:ea typeface="Nunito"/>
                          <a:cs typeface="Nunito"/>
                          <a:sym typeface="Nunito"/>
                        </a:rPr>
                        <a:t>USERS</a:t>
                      </a:r>
                      <a:endParaRPr b="1"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600">
                          <a:latin typeface="Nunito"/>
                          <a:ea typeface="Nunito"/>
                          <a:cs typeface="Nunito"/>
                          <a:sym typeface="Nunito"/>
                        </a:rPr>
                        <a:t>Tanker/KOKO operator app (KOA)</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20</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10 clerks, 6 dispatch ,4 warehouse, dispatch supervisor and warehouse supervisor</a:t>
                      </a:r>
                      <a:endParaRPr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KOKO Mile app</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15</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11 operators, fuel operations supervisor and 3 fuel ops assistants</a:t>
                      </a:r>
                      <a:endParaRPr sz="1600">
                        <a:latin typeface="Nunito"/>
                        <a:ea typeface="Nunito"/>
                        <a:cs typeface="Nunito"/>
                        <a:sym typeface="Nunito"/>
                      </a:endParaRPr>
                    </a:p>
                  </a:txBody>
                  <a:tcPr marT="91425" marB="91425" marR="91425" marL="91425"/>
                </a:tc>
              </a:tr>
              <a:tr h="381000">
                <a:tc>
                  <a:txBody>
                    <a:bodyPr/>
                    <a:lstStyle/>
                    <a:p>
                      <a:pPr indent="0" lvl="0" marL="0" rtl="0" algn="l">
                        <a:spcBef>
                          <a:spcPts val="0"/>
                        </a:spcBef>
                        <a:spcAft>
                          <a:spcPts val="0"/>
                        </a:spcAft>
                        <a:buNone/>
                      </a:pPr>
                      <a:r>
                        <a:rPr lang="en-US" sz="1600">
                          <a:solidFill>
                            <a:schemeClr val="dk1"/>
                          </a:solidFill>
                          <a:latin typeface="Nunito"/>
                          <a:ea typeface="Nunito"/>
                          <a:cs typeface="Nunito"/>
                          <a:sym typeface="Nunito"/>
                        </a:rPr>
                        <a:t>KOKO Sales app (myKOKO)</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1600">
                          <a:solidFill>
                            <a:schemeClr val="dk1"/>
                          </a:solidFill>
                          <a:latin typeface="Nunito"/>
                          <a:ea typeface="Nunito"/>
                          <a:cs typeface="Nunito"/>
                          <a:sym typeface="Nunito"/>
                        </a:rPr>
                        <a:t>12,210</a:t>
                      </a:r>
                      <a:endParaRPr sz="1600">
                        <a:latin typeface="Nunito"/>
                        <a:ea typeface="Nunito"/>
                        <a:cs typeface="Nunito"/>
                        <a:sym typeface="Nunito"/>
                      </a:endParaRPr>
                    </a:p>
                  </a:txBody>
                  <a:tcPr marT="91425" marB="91425" marR="91425" marL="91425"/>
                </a:tc>
                <a:tc>
                  <a:txBody>
                    <a:bodyPr/>
                    <a:lstStyle/>
                    <a:p>
                      <a:pPr indent="0" lvl="0" marL="0" rtl="0" algn="l">
                        <a:spcBef>
                          <a:spcPts val="0"/>
                        </a:spcBef>
                        <a:spcAft>
                          <a:spcPts val="0"/>
                        </a:spcAft>
                        <a:buNone/>
                      </a:pPr>
                      <a:r>
                        <a:rPr lang="en-US" sz="1600">
                          <a:latin typeface="Nunito"/>
                          <a:ea typeface="Nunito"/>
                          <a:cs typeface="Nunito"/>
                          <a:sym typeface="Nunito"/>
                        </a:rPr>
                        <a:t>Google Play Store installs</a:t>
                      </a:r>
                      <a:endParaRPr sz="1600">
                        <a:latin typeface="Nunito"/>
                        <a:ea typeface="Nunito"/>
                        <a:cs typeface="Nunito"/>
                        <a:sym typeface="Nunito"/>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8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78" name="Google Shape;778;p8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t>
            </a:r>
            <a:r>
              <a:rPr lang="en-US"/>
              <a:t>Operator App</a:t>
            </a:r>
            <a:endParaRPr/>
          </a:p>
        </p:txBody>
      </p:sp>
      <p:sp>
        <p:nvSpPr>
          <p:cNvPr id="779" name="Google Shape;779;p8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780" name="Google Shape;780;p82"/>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600"/>
              <a:t>KOKO Operations:</a:t>
            </a:r>
            <a:r>
              <a:rPr lang="en-US" sz="1600"/>
              <a:t> </a:t>
            </a:r>
            <a:endParaRPr sz="1600"/>
          </a:p>
          <a:p>
            <a:pPr indent="0" lvl="0" marL="0" rtl="0" algn="l">
              <a:lnSpc>
                <a:spcPct val="100000"/>
              </a:lnSpc>
              <a:spcBef>
                <a:spcPts val="0"/>
              </a:spcBef>
              <a:spcAft>
                <a:spcPts val="0"/>
              </a:spcAft>
              <a:buClr>
                <a:schemeClr val="dk1"/>
              </a:buClr>
              <a:buSzPts val="1100"/>
              <a:buFont typeface="Arial"/>
              <a:buNone/>
            </a:pPr>
            <a:r>
              <a:rPr lang="en-US" sz="1600"/>
              <a:t>Fuel Operations</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0" lvl="0" marL="0" rtl="0" algn="l">
              <a:lnSpc>
                <a:spcPct val="100000"/>
              </a:lnSpc>
              <a:spcBef>
                <a:spcPts val="0"/>
              </a:spcBef>
              <a:spcAft>
                <a:spcPts val="0"/>
              </a:spcAft>
              <a:buNone/>
            </a:pPr>
            <a:r>
              <a:rPr b="1" lang="en-US" sz="1600"/>
              <a:t>Functions:</a:t>
            </a:r>
            <a:r>
              <a:rPr lang="en-US" sz="1600"/>
              <a:t> </a:t>
            </a:r>
            <a:endParaRPr sz="1600"/>
          </a:p>
          <a:p>
            <a:pPr indent="0" lvl="0" marL="0" rtl="0" algn="l">
              <a:lnSpc>
                <a:spcPct val="100000"/>
              </a:lnSpc>
              <a:spcBef>
                <a:spcPts val="0"/>
              </a:spcBef>
              <a:spcAft>
                <a:spcPts val="0"/>
              </a:spcAft>
              <a:buClr>
                <a:schemeClr val="dk1"/>
              </a:buClr>
              <a:buSzPts val="1100"/>
              <a:buFont typeface="Arial"/>
              <a:buNone/>
            </a:pPr>
            <a:r>
              <a:rPr lang="en-US" sz="1600"/>
              <a:t>Manage KP and tanker refills</a:t>
            </a:r>
            <a:endParaRPr sz="1600"/>
          </a:p>
          <a:p>
            <a:pPr indent="0" lvl="0" marL="0" rtl="0" algn="l">
              <a:lnSpc>
                <a:spcPct val="100000"/>
              </a:lnSpc>
              <a:spcBef>
                <a:spcPts val="0"/>
              </a:spcBef>
              <a:spcAft>
                <a:spcPts val="0"/>
              </a:spcAft>
              <a:buClr>
                <a:schemeClr val="dk1"/>
              </a:buClr>
              <a:buSzPts val="1100"/>
              <a:buFont typeface="Arial"/>
              <a:buNone/>
            </a:pPr>
            <a:r>
              <a:rPr lang="en-US" sz="1600"/>
              <a:t>Directions to KPs/depots (routing)</a:t>
            </a:r>
            <a:endParaRPr sz="1600"/>
          </a:p>
          <a:p>
            <a:pPr indent="0" lvl="0" marL="0" rtl="0" algn="l">
              <a:lnSpc>
                <a:spcPct val="100000"/>
              </a:lnSpc>
              <a:spcBef>
                <a:spcPts val="0"/>
              </a:spcBef>
              <a:spcAft>
                <a:spcPts val="0"/>
              </a:spcAft>
              <a:buClr>
                <a:schemeClr val="dk1"/>
              </a:buClr>
              <a:buSzPts val="1100"/>
              <a:buFont typeface="Arial"/>
              <a:buNone/>
            </a:pPr>
            <a:r>
              <a:rPr lang="en-US" sz="1600"/>
              <a:t>Status notifications and task states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KOKO Operator application was developed to help in performing KOKO fuel operations. The KOA app is used to manage STS and KP refills. It helps in quality assurance at fuel depots and to direct micro tankers between fuel depots and KOKOpoints. It also helps to manage refill trips for tanker drivers and to send updates.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Detailed information about KOA is discussed in the KOKO operations section above, and also in the following links: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u="sng">
                <a:solidFill>
                  <a:schemeClr val="hlink"/>
                </a:solidFill>
                <a:hlinkClick r:id="rId4"/>
              </a:rPr>
              <a:t>KOA in-app Updates</a:t>
            </a:r>
            <a:endParaRPr sz="1600"/>
          </a:p>
          <a:p>
            <a:pPr indent="0" lvl="0" marL="0" rtl="0" algn="l">
              <a:lnSpc>
                <a:spcPct val="100000"/>
              </a:lnSpc>
              <a:spcBef>
                <a:spcPts val="0"/>
              </a:spcBef>
              <a:spcAft>
                <a:spcPts val="0"/>
              </a:spcAft>
              <a:buNone/>
            </a:pPr>
            <a:r>
              <a:rPr lang="en-US" sz="1600" u="sng">
                <a:solidFill>
                  <a:schemeClr val="hlink"/>
                </a:solidFill>
                <a:hlinkClick r:id="rId5"/>
              </a:rPr>
              <a:t>Skip KP refill task from KOA</a:t>
            </a:r>
            <a:endParaRPr sz="1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8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786" name="Google Shape;786;p8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Tanker Operator App</a:t>
            </a:r>
            <a:r>
              <a:rPr lang="en-US"/>
              <a:t> - Screenshots</a:t>
            </a:r>
            <a:endParaRPr/>
          </a:p>
        </p:txBody>
      </p:sp>
      <p:sp>
        <p:nvSpPr>
          <p:cNvPr id="787" name="Google Shape;787;p8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788" name="Google Shape;788;p83"/>
          <p:cNvGrpSpPr/>
          <p:nvPr/>
        </p:nvGrpSpPr>
        <p:grpSpPr>
          <a:xfrm>
            <a:off x="1888459" y="1320956"/>
            <a:ext cx="8415070" cy="4216090"/>
            <a:chOff x="1888459" y="1320956"/>
            <a:chExt cx="8415070" cy="4216090"/>
          </a:xfrm>
        </p:grpSpPr>
        <p:pic>
          <p:nvPicPr>
            <p:cNvPr id="789" name="Google Shape;789;p83"/>
            <p:cNvPicPr preferRelativeResize="0"/>
            <p:nvPr/>
          </p:nvPicPr>
          <p:blipFill rotWithShape="1">
            <a:blip r:embed="rId4">
              <a:alphaModFix/>
            </a:blip>
            <a:srcRect b="0" l="0" r="0" t="0"/>
            <a:stretch/>
          </p:blipFill>
          <p:spPr>
            <a:xfrm>
              <a:off x="1888459" y="1526050"/>
              <a:ext cx="1792916" cy="3159479"/>
            </a:xfrm>
            <a:prstGeom prst="rect">
              <a:avLst/>
            </a:prstGeom>
            <a:noFill/>
            <a:ln>
              <a:noFill/>
            </a:ln>
          </p:spPr>
        </p:pic>
        <p:pic>
          <p:nvPicPr>
            <p:cNvPr id="790" name="Google Shape;790;p83"/>
            <p:cNvPicPr preferRelativeResize="0"/>
            <p:nvPr/>
          </p:nvPicPr>
          <p:blipFill rotWithShape="1">
            <a:blip r:embed="rId5">
              <a:alphaModFix/>
            </a:blip>
            <a:srcRect b="0" l="0" r="0" t="0"/>
            <a:stretch/>
          </p:blipFill>
          <p:spPr>
            <a:xfrm>
              <a:off x="4177955" y="1970371"/>
              <a:ext cx="1756480" cy="3159478"/>
            </a:xfrm>
            <a:prstGeom prst="rect">
              <a:avLst/>
            </a:prstGeom>
            <a:noFill/>
            <a:ln>
              <a:noFill/>
            </a:ln>
          </p:spPr>
        </p:pic>
        <p:pic>
          <p:nvPicPr>
            <p:cNvPr id="791" name="Google Shape;791;p83"/>
            <p:cNvPicPr preferRelativeResize="0"/>
            <p:nvPr/>
          </p:nvPicPr>
          <p:blipFill rotWithShape="1">
            <a:blip r:embed="rId6">
              <a:alphaModFix/>
            </a:blip>
            <a:srcRect b="0" l="0" r="0" t="0"/>
            <a:stretch/>
          </p:blipFill>
          <p:spPr>
            <a:xfrm>
              <a:off x="6275390" y="2377567"/>
              <a:ext cx="1781369" cy="3159480"/>
            </a:xfrm>
            <a:prstGeom prst="rect">
              <a:avLst/>
            </a:prstGeom>
            <a:noFill/>
            <a:ln>
              <a:noFill/>
            </a:ln>
          </p:spPr>
        </p:pic>
        <p:pic>
          <p:nvPicPr>
            <p:cNvPr id="792" name="Google Shape;792;p83"/>
            <p:cNvPicPr preferRelativeResize="0"/>
            <p:nvPr/>
          </p:nvPicPr>
          <p:blipFill rotWithShape="1">
            <a:blip r:embed="rId7">
              <a:alphaModFix/>
            </a:blip>
            <a:srcRect b="0" l="0" r="0" t="0"/>
            <a:stretch/>
          </p:blipFill>
          <p:spPr>
            <a:xfrm>
              <a:off x="8187499" y="1320956"/>
              <a:ext cx="2116030" cy="1591443"/>
            </a:xfrm>
            <a:prstGeom prst="rect">
              <a:avLst/>
            </a:prstGeom>
            <a:noFill/>
            <a:ln>
              <a:noFill/>
            </a:ln>
          </p:spPr>
        </p:pic>
        <p:cxnSp>
          <p:nvCxnSpPr>
            <p:cNvPr id="793" name="Google Shape;793;p83"/>
            <p:cNvCxnSpPr/>
            <p:nvPr/>
          </p:nvCxnSpPr>
          <p:spPr>
            <a:xfrm flipH="1">
              <a:off x="3942954" y="1482204"/>
              <a:ext cx="4161300" cy="205800"/>
            </a:xfrm>
            <a:prstGeom prst="straightConnector1">
              <a:avLst/>
            </a:prstGeom>
            <a:noFill/>
            <a:ln cap="flat" cmpd="sng" w="9525">
              <a:solidFill>
                <a:srgbClr val="4F81BD"/>
              </a:solidFill>
              <a:prstDash val="solid"/>
              <a:miter lim="800000"/>
              <a:headEnd len="sm" w="sm" type="none"/>
              <a:tailEnd len="med" w="med" type="triangle"/>
            </a:ln>
          </p:spPr>
        </p:cxnSp>
        <p:cxnSp>
          <p:nvCxnSpPr>
            <p:cNvPr id="794" name="Google Shape;794;p83"/>
            <p:cNvCxnSpPr/>
            <p:nvPr/>
          </p:nvCxnSpPr>
          <p:spPr>
            <a:xfrm flipH="1">
              <a:off x="7849159" y="1967635"/>
              <a:ext cx="207600" cy="221100"/>
            </a:xfrm>
            <a:prstGeom prst="straightConnector1">
              <a:avLst/>
            </a:prstGeom>
            <a:noFill/>
            <a:ln cap="flat" cmpd="sng" w="9525">
              <a:solidFill>
                <a:srgbClr val="4F81BD"/>
              </a:solidFill>
              <a:prstDash val="solid"/>
              <a:miter lim="800000"/>
              <a:headEnd len="sm" w="sm" type="none"/>
              <a:tailEnd len="med" w="med" type="triangle"/>
            </a:ln>
          </p:spPr>
        </p:cxnSp>
        <p:cxnSp>
          <p:nvCxnSpPr>
            <p:cNvPr id="795" name="Google Shape;795;p83"/>
            <p:cNvCxnSpPr/>
            <p:nvPr/>
          </p:nvCxnSpPr>
          <p:spPr>
            <a:xfrm flipH="1">
              <a:off x="6327129" y="1739487"/>
              <a:ext cx="1759500" cy="424200"/>
            </a:xfrm>
            <a:prstGeom prst="straightConnector1">
              <a:avLst/>
            </a:prstGeom>
            <a:noFill/>
            <a:ln cap="flat" cmpd="sng" w="9525">
              <a:solidFill>
                <a:srgbClr val="4F81BD"/>
              </a:solidFill>
              <a:prstDash val="solid"/>
              <a:miter lim="800000"/>
              <a:headEnd len="sm" w="sm" type="none"/>
              <a:tailEnd len="med" w="med" type="triangle"/>
            </a:ln>
          </p:spPr>
        </p:cxnSp>
        <p:pic>
          <p:nvPicPr>
            <p:cNvPr id="796" name="Google Shape;796;p83"/>
            <p:cNvPicPr preferRelativeResize="0"/>
            <p:nvPr/>
          </p:nvPicPr>
          <p:blipFill rotWithShape="1">
            <a:blip r:embed="rId8">
              <a:alphaModFix/>
            </a:blip>
            <a:srcRect b="0" l="0" r="0" t="0"/>
            <a:stretch/>
          </p:blipFill>
          <p:spPr>
            <a:xfrm>
              <a:off x="8187499" y="4238968"/>
              <a:ext cx="2108485" cy="1150520"/>
            </a:xfrm>
            <a:prstGeom prst="rect">
              <a:avLst/>
            </a:prstGeom>
            <a:noFill/>
            <a:ln>
              <a:noFill/>
            </a:ln>
          </p:spPr>
        </p:pic>
        <p:pic>
          <p:nvPicPr>
            <p:cNvPr id="797" name="Google Shape;797;p83"/>
            <p:cNvPicPr preferRelativeResize="0"/>
            <p:nvPr/>
          </p:nvPicPr>
          <p:blipFill rotWithShape="1">
            <a:blip r:embed="rId9">
              <a:alphaModFix/>
            </a:blip>
            <a:srcRect b="0" l="0" r="0" t="0"/>
            <a:stretch/>
          </p:blipFill>
          <p:spPr>
            <a:xfrm>
              <a:off x="8191484" y="2982421"/>
              <a:ext cx="2108057" cy="1186535"/>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8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03" name="Google Shape;803;p8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t>
            </a:r>
            <a:r>
              <a:rPr lang="en-US"/>
              <a:t>Mile App</a:t>
            </a:r>
            <a:endParaRPr/>
          </a:p>
        </p:txBody>
      </p:sp>
      <p:sp>
        <p:nvSpPr>
          <p:cNvPr id="804" name="Google Shape;804;p8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805" name="Google Shape;805;p84"/>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en-US" sz="1600"/>
              <a:t>KOKO Operations:</a:t>
            </a:r>
            <a:r>
              <a:rPr lang="en-US" sz="1600"/>
              <a:t> </a:t>
            </a:r>
            <a:endParaRPr sz="1600"/>
          </a:p>
          <a:p>
            <a:pPr indent="0" lvl="0" marL="0" rtl="0" algn="l">
              <a:lnSpc>
                <a:spcPct val="100000"/>
              </a:lnSpc>
              <a:spcBef>
                <a:spcPts val="0"/>
              </a:spcBef>
              <a:spcAft>
                <a:spcPts val="0"/>
              </a:spcAft>
              <a:buClr>
                <a:schemeClr val="dk1"/>
              </a:buClr>
              <a:buSzPts val="1100"/>
              <a:buFont typeface="Arial"/>
              <a:buNone/>
            </a:pPr>
            <a:r>
              <a:rPr lang="en-US" sz="1600"/>
              <a:t>Cooker Distribution</a:t>
            </a:r>
            <a:endParaRPr sz="1600"/>
          </a:p>
          <a:p>
            <a:pPr indent="0" lvl="0" marL="0" rtl="0" algn="l">
              <a:lnSpc>
                <a:spcPct val="100000"/>
              </a:lnSpc>
              <a:spcBef>
                <a:spcPts val="0"/>
              </a:spcBef>
              <a:spcAft>
                <a:spcPts val="0"/>
              </a:spcAft>
              <a:buClr>
                <a:schemeClr val="dk1"/>
              </a:buClr>
              <a:buSzPts val="1100"/>
              <a:buFont typeface="Arial"/>
              <a:buNone/>
            </a:pPr>
            <a:r>
              <a:t/>
            </a:r>
            <a:endParaRPr sz="1600"/>
          </a:p>
          <a:p>
            <a:pPr indent="0" lvl="0" marL="0" rtl="0" algn="l">
              <a:lnSpc>
                <a:spcPct val="100000"/>
              </a:lnSpc>
              <a:spcBef>
                <a:spcPts val="0"/>
              </a:spcBef>
              <a:spcAft>
                <a:spcPts val="0"/>
              </a:spcAft>
              <a:buNone/>
            </a:pPr>
            <a:r>
              <a:rPr b="1" lang="en-US" sz="1600"/>
              <a:t>Functions:</a:t>
            </a:r>
            <a:r>
              <a:rPr lang="en-US" sz="1600"/>
              <a:t> </a:t>
            </a:r>
            <a:endParaRPr sz="1600"/>
          </a:p>
          <a:p>
            <a:pPr indent="0" lvl="0" marL="0" rtl="0" algn="l">
              <a:lnSpc>
                <a:spcPct val="100000"/>
              </a:lnSpc>
              <a:spcBef>
                <a:spcPts val="0"/>
              </a:spcBef>
              <a:spcAft>
                <a:spcPts val="0"/>
              </a:spcAft>
              <a:buNone/>
            </a:pPr>
            <a:r>
              <a:rPr lang="en-US" sz="1600"/>
              <a:t>Stocktaking</a:t>
            </a:r>
            <a:endParaRPr sz="1600"/>
          </a:p>
          <a:p>
            <a:pPr indent="0" lvl="0" marL="0" rtl="0" algn="l">
              <a:lnSpc>
                <a:spcPct val="100000"/>
              </a:lnSpc>
              <a:spcBef>
                <a:spcPts val="0"/>
              </a:spcBef>
              <a:spcAft>
                <a:spcPts val="0"/>
              </a:spcAft>
              <a:buNone/>
            </a:pPr>
            <a:r>
              <a:rPr lang="en-US" sz="1600"/>
              <a:t>Cooker delivery</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KOKO Mile application was developed to support cooker operations. Cooker delivery drivers use the application to manage delivery tasks, and to manage the cooker inventory in the delivery trucks. At the KOKO agent shops, the drivers use the app to deliver the right number of cookers to each shop, as well as to take stock of the existing cookers in the shops.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Detailed information about KOKO mile </a:t>
            </a:r>
            <a:r>
              <a:rPr lang="en-US" sz="1600"/>
              <a:t>is discussed in the KOKO operations section above</a:t>
            </a:r>
            <a:r>
              <a:rPr lang="en-US" sz="1600"/>
              <a:t>, and also in the following links: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u="sng">
                <a:solidFill>
                  <a:schemeClr val="hlink"/>
                </a:solidFill>
                <a:hlinkClick r:id="rId4"/>
              </a:rPr>
              <a:t>Cooker delivery through KOKO Mile</a:t>
            </a:r>
            <a:endParaRPr sz="1600"/>
          </a:p>
          <a:p>
            <a:pPr indent="0" lvl="0" marL="0" rtl="0" algn="l">
              <a:lnSpc>
                <a:spcPct val="100000"/>
              </a:lnSpc>
              <a:spcBef>
                <a:spcPts val="0"/>
              </a:spcBef>
              <a:spcAft>
                <a:spcPts val="0"/>
              </a:spcAft>
              <a:buNone/>
            </a:pPr>
            <a:r>
              <a:rPr lang="en-US" sz="1600" u="sng">
                <a:solidFill>
                  <a:schemeClr val="hlink"/>
                </a:solidFill>
                <a:hlinkClick r:id="rId5"/>
              </a:rPr>
              <a:t>Stock take through KOKO Mile</a:t>
            </a:r>
            <a:endParaRPr sz="16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8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11" name="Google Shape;811;p8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Mile App</a:t>
            </a:r>
            <a:r>
              <a:rPr lang="en-US"/>
              <a:t> - Screenshots</a:t>
            </a:r>
            <a:endParaRPr/>
          </a:p>
        </p:txBody>
      </p:sp>
      <p:sp>
        <p:nvSpPr>
          <p:cNvPr id="812" name="Google Shape;812;p8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813" name="Google Shape;813;p85"/>
          <p:cNvPicPr preferRelativeResize="0"/>
          <p:nvPr/>
        </p:nvPicPr>
        <p:blipFill>
          <a:blip r:embed="rId4">
            <a:alphaModFix/>
          </a:blip>
          <a:stretch>
            <a:fillRect/>
          </a:stretch>
        </p:blipFill>
        <p:spPr>
          <a:xfrm>
            <a:off x="2905503" y="1430702"/>
            <a:ext cx="7122300" cy="3996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8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19" name="Google Shape;819;p8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a:t>
            </a:r>
            <a:r>
              <a:rPr lang="en-US"/>
              <a:t>Sales App (myKOKO)</a:t>
            </a:r>
            <a:endParaRPr/>
          </a:p>
        </p:txBody>
      </p:sp>
      <p:sp>
        <p:nvSpPr>
          <p:cNvPr id="820" name="Google Shape;820;p8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821" name="Google Shape;821;p8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KOKO Operations:</a:t>
            </a:r>
            <a:r>
              <a:rPr lang="en-US" sz="1600"/>
              <a:t> </a:t>
            </a:r>
            <a:endParaRPr sz="1600"/>
          </a:p>
          <a:p>
            <a:pPr indent="0" lvl="0" marL="0" rtl="0" algn="l">
              <a:lnSpc>
                <a:spcPct val="100000"/>
              </a:lnSpc>
              <a:spcBef>
                <a:spcPts val="0"/>
              </a:spcBef>
              <a:spcAft>
                <a:spcPts val="0"/>
              </a:spcAft>
              <a:buNone/>
            </a:pPr>
            <a:r>
              <a:rPr lang="en-US" sz="1600"/>
              <a:t>Agent Networks, Customer Sales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Functions:</a:t>
            </a:r>
            <a:r>
              <a:rPr lang="en-US" sz="1600"/>
              <a:t> </a:t>
            </a:r>
            <a:endParaRPr sz="1600"/>
          </a:p>
          <a:p>
            <a:pPr indent="0" lvl="0" marL="0" rtl="0" algn="l">
              <a:lnSpc>
                <a:spcPct val="100000"/>
              </a:lnSpc>
              <a:spcBef>
                <a:spcPts val="0"/>
              </a:spcBef>
              <a:spcAft>
                <a:spcPts val="0"/>
              </a:spcAft>
              <a:buNone/>
            </a:pPr>
            <a:r>
              <a:rPr lang="en-US" sz="1600"/>
              <a:t>Tracking Customer purchases</a:t>
            </a:r>
            <a:endParaRPr sz="1600"/>
          </a:p>
          <a:p>
            <a:pPr indent="0" lvl="0" marL="0" rtl="0" algn="l">
              <a:lnSpc>
                <a:spcPct val="100000"/>
              </a:lnSpc>
              <a:spcBef>
                <a:spcPts val="0"/>
              </a:spcBef>
              <a:spcAft>
                <a:spcPts val="0"/>
              </a:spcAft>
              <a:buNone/>
            </a:pPr>
            <a:r>
              <a:rPr lang="en-US" sz="1600"/>
              <a:t>Placing orders for cooker kit</a:t>
            </a:r>
            <a:endParaRPr sz="1600"/>
          </a:p>
          <a:p>
            <a:pPr indent="0" lvl="0" marL="0" rtl="0" algn="l">
              <a:lnSpc>
                <a:spcPct val="100000"/>
              </a:lnSpc>
              <a:spcBef>
                <a:spcPts val="0"/>
              </a:spcBef>
              <a:spcAft>
                <a:spcPts val="0"/>
              </a:spcAft>
              <a:buNone/>
            </a:pPr>
            <a:r>
              <a:rPr lang="en-US" sz="1600"/>
              <a:t>Tracking sales progress</a:t>
            </a:r>
            <a:endParaRPr sz="1600"/>
          </a:p>
          <a:p>
            <a:pPr indent="0" lvl="0" marL="0" rtl="0" algn="l">
              <a:lnSpc>
                <a:spcPct val="100000"/>
              </a:lnSpc>
              <a:spcBef>
                <a:spcPts val="0"/>
              </a:spcBef>
              <a:spcAft>
                <a:spcPts val="0"/>
              </a:spcAft>
              <a:buNone/>
            </a:pPr>
            <a:r>
              <a:rPr lang="en-US" sz="1600"/>
              <a:t>Referral programme</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myKOKO sales app was designed to help increase KOKO cooker and fuel sales by providing a platform to support KOKO agents and household customers a platform to allow registration, direct cooker sales, customer profile management, as well as cooker saving and customer wallet management, among other customer facing features.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Relevant Links:</a:t>
            </a:r>
            <a:endParaRPr sz="1600"/>
          </a:p>
          <a:p>
            <a:pPr indent="0" lvl="0" marL="0" rtl="0" algn="l">
              <a:lnSpc>
                <a:spcPct val="100000"/>
              </a:lnSpc>
              <a:spcBef>
                <a:spcPts val="0"/>
              </a:spcBef>
              <a:spcAft>
                <a:spcPts val="0"/>
              </a:spcAft>
              <a:buNone/>
            </a:pPr>
            <a:r>
              <a:rPr lang="en-US" sz="1600" u="sng">
                <a:solidFill>
                  <a:schemeClr val="hlink"/>
                </a:solidFill>
                <a:hlinkClick r:id="rId4"/>
              </a:rPr>
              <a:t>Sales App Scoping and Feature Specification</a:t>
            </a:r>
            <a:endParaRPr sz="1600"/>
          </a:p>
          <a:p>
            <a:pPr indent="0" lvl="0" marL="0" rtl="0" algn="l">
              <a:lnSpc>
                <a:spcPct val="100000"/>
              </a:lnSpc>
              <a:spcBef>
                <a:spcPts val="0"/>
              </a:spcBef>
              <a:spcAft>
                <a:spcPts val="0"/>
              </a:spcAft>
              <a:buNone/>
            </a:pPr>
            <a:r>
              <a:rPr lang="en-US" sz="1600" u="sng">
                <a:solidFill>
                  <a:schemeClr val="hlink"/>
                </a:solidFill>
                <a:hlinkClick r:id="rId5"/>
              </a:rPr>
              <a:t>Sales App (My Koko) Fixes - RoadMap</a:t>
            </a:r>
            <a:endParaRPr sz="1600"/>
          </a:p>
          <a:p>
            <a:pPr indent="0" lvl="0" marL="0" rtl="0" algn="l">
              <a:lnSpc>
                <a:spcPct val="100000"/>
              </a:lnSpc>
              <a:spcBef>
                <a:spcPts val="0"/>
              </a:spcBef>
              <a:spcAft>
                <a:spcPts val="0"/>
              </a:spcAft>
              <a:buNone/>
            </a:pPr>
            <a:r>
              <a:rPr lang="en-US" sz="1600" u="sng">
                <a:solidFill>
                  <a:schemeClr val="hlink"/>
                </a:solidFill>
                <a:hlinkClick r:id="rId6"/>
              </a:rPr>
              <a:t>MyKoko Sales App (V2) Improvements Deck</a:t>
            </a:r>
            <a:endParaRPr sz="1600"/>
          </a:p>
          <a:p>
            <a:pPr indent="0" lvl="0" marL="0" rtl="0" algn="l">
              <a:lnSpc>
                <a:spcPct val="100000"/>
              </a:lnSpc>
              <a:spcBef>
                <a:spcPts val="0"/>
              </a:spcBef>
              <a:spcAft>
                <a:spcPts val="0"/>
              </a:spcAft>
              <a:buNone/>
            </a:pPr>
            <a:r>
              <a:rPr lang="en-US" sz="1600" u="sng">
                <a:solidFill>
                  <a:schemeClr val="hlink"/>
                </a:solidFill>
                <a:hlinkClick r:id="rId7"/>
              </a:rPr>
              <a:t>MyKoko Improvements progress checklist</a:t>
            </a:r>
            <a:endParaRPr sz="1600"/>
          </a:p>
          <a:p>
            <a:pPr indent="0" lvl="0" marL="0" rtl="0" algn="l">
              <a:lnSpc>
                <a:spcPct val="100000"/>
              </a:lnSpc>
              <a:spcBef>
                <a:spcPts val="0"/>
              </a:spcBef>
              <a:spcAft>
                <a:spcPts val="0"/>
              </a:spcAft>
              <a:buNone/>
            </a:pPr>
            <a:r>
              <a:rPr lang="en-US" sz="1600" u="sng">
                <a:solidFill>
                  <a:schemeClr val="hlink"/>
                </a:solidFill>
                <a:hlinkClick r:id="rId8"/>
              </a:rPr>
              <a:t>MyKoko Improvements - Stories &amp; Requirements</a:t>
            </a:r>
            <a:endParaRPr sz="1600"/>
          </a:p>
          <a:p>
            <a:pPr indent="0" lvl="0" marL="0" rtl="0" algn="l">
              <a:lnSpc>
                <a:spcPct val="100000"/>
              </a:lnSpc>
              <a:spcBef>
                <a:spcPts val="0"/>
              </a:spcBef>
              <a:spcAft>
                <a:spcPts val="0"/>
              </a:spcAft>
              <a:buNone/>
            </a:pPr>
            <a:r>
              <a:rPr lang="en-US" sz="1600" u="sng">
                <a:solidFill>
                  <a:schemeClr val="hlink"/>
                </a:solidFill>
                <a:hlinkClick r:id="rId9"/>
              </a:rPr>
              <a:t>My KOKO - User Research (CSRs)</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8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27" name="Google Shape;827;p8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Sales App (myKOKO)</a:t>
            </a:r>
            <a:r>
              <a:rPr lang="en-US"/>
              <a:t> - Screenshots</a:t>
            </a:r>
            <a:endParaRPr/>
          </a:p>
        </p:txBody>
      </p:sp>
      <p:sp>
        <p:nvSpPr>
          <p:cNvPr id="828" name="Google Shape;828;p8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829" name="Google Shape;829;p87"/>
          <p:cNvPicPr preferRelativeResize="0"/>
          <p:nvPr/>
        </p:nvPicPr>
        <p:blipFill>
          <a:blip r:embed="rId4">
            <a:alphaModFix/>
          </a:blip>
          <a:stretch>
            <a:fillRect/>
          </a:stretch>
        </p:blipFill>
        <p:spPr>
          <a:xfrm>
            <a:off x="1200150" y="1071081"/>
            <a:ext cx="2762250" cy="4914900"/>
          </a:xfrm>
          <a:prstGeom prst="rect">
            <a:avLst/>
          </a:prstGeom>
          <a:noFill/>
          <a:ln>
            <a:noFill/>
          </a:ln>
        </p:spPr>
      </p:pic>
      <p:pic>
        <p:nvPicPr>
          <p:cNvPr id="830" name="Google Shape;830;p87"/>
          <p:cNvPicPr preferRelativeResize="0"/>
          <p:nvPr/>
        </p:nvPicPr>
        <p:blipFill>
          <a:blip r:embed="rId5">
            <a:alphaModFix/>
          </a:blip>
          <a:stretch>
            <a:fillRect/>
          </a:stretch>
        </p:blipFill>
        <p:spPr>
          <a:xfrm>
            <a:off x="4710113" y="1075843"/>
            <a:ext cx="2771775" cy="4905375"/>
          </a:xfrm>
          <a:prstGeom prst="rect">
            <a:avLst/>
          </a:prstGeom>
          <a:noFill/>
          <a:ln>
            <a:noFill/>
          </a:ln>
        </p:spPr>
      </p:pic>
      <p:pic>
        <p:nvPicPr>
          <p:cNvPr id="831" name="Google Shape;831;p87"/>
          <p:cNvPicPr preferRelativeResize="0"/>
          <p:nvPr/>
        </p:nvPicPr>
        <p:blipFill>
          <a:blip r:embed="rId6">
            <a:alphaModFix/>
          </a:blip>
          <a:stretch>
            <a:fillRect/>
          </a:stretch>
        </p:blipFill>
        <p:spPr>
          <a:xfrm>
            <a:off x="8113600" y="1066306"/>
            <a:ext cx="2752725" cy="492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6" name="Google Shape;226;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User Groups In Scope</a:t>
            </a:r>
            <a:endParaRPr/>
          </a:p>
        </p:txBody>
      </p:sp>
      <p:sp>
        <p:nvSpPr>
          <p:cNvPr id="227" name="Google Shape;227;p25"/>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1800"/>
              <a:t>KOKO user groups in scope have been identified on the operations level. These discrete KOKO operations are as follows:</a:t>
            </a:r>
            <a:endParaRPr sz="1800"/>
          </a:p>
          <a:p>
            <a:pPr indent="0" lvl="0" marL="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AutoNum type="arabicPeriod"/>
            </a:pPr>
            <a:r>
              <a:rPr lang="en-US" sz="1800"/>
              <a:t>Network Operations</a:t>
            </a:r>
            <a:endParaRPr sz="1800"/>
          </a:p>
          <a:p>
            <a:pPr indent="-342900" lvl="0" marL="457200" rtl="0" algn="l">
              <a:lnSpc>
                <a:spcPct val="100000"/>
              </a:lnSpc>
              <a:spcBef>
                <a:spcPts val="0"/>
              </a:spcBef>
              <a:spcAft>
                <a:spcPts val="0"/>
              </a:spcAft>
              <a:buSzPts val="1800"/>
              <a:buAutoNum type="arabicPeriod"/>
            </a:pPr>
            <a:r>
              <a:rPr lang="en-US" sz="1800"/>
              <a:t>Fuel Operations</a:t>
            </a:r>
            <a:endParaRPr sz="1800"/>
          </a:p>
          <a:p>
            <a:pPr indent="-342900" lvl="0" marL="457200" rtl="0" algn="l">
              <a:lnSpc>
                <a:spcPct val="100000"/>
              </a:lnSpc>
              <a:spcBef>
                <a:spcPts val="0"/>
              </a:spcBef>
              <a:spcAft>
                <a:spcPts val="0"/>
              </a:spcAft>
              <a:buSzPts val="1800"/>
              <a:buAutoNum type="arabicPeriod"/>
            </a:pPr>
            <a:r>
              <a:rPr lang="en-US" sz="1800"/>
              <a:t>Cooker Operations</a:t>
            </a:r>
            <a:endParaRPr sz="1800"/>
          </a:p>
          <a:p>
            <a:pPr indent="-342900" lvl="0" marL="457200" rtl="0" algn="l">
              <a:lnSpc>
                <a:spcPct val="100000"/>
              </a:lnSpc>
              <a:spcBef>
                <a:spcPts val="0"/>
              </a:spcBef>
              <a:spcAft>
                <a:spcPts val="0"/>
              </a:spcAft>
              <a:buSzPts val="1800"/>
              <a:buAutoNum type="arabicPeriod"/>
            </a:pPr>
            <a:r>
              <a:rPr lang="en-US" sz="1800"/>
              <a:t>Customer Sales</a:t>
            </a:r>
            <a:endParaRPr sz="1800"/>
          </a:p>
          <a:p>
            <a:pPr indent="-342900" lvl="0" marL="457200" rtl="0" algn="l">
              <a:lnSpc>
                <a:spcPct val="100000"/>
              </a:lnSpc>
              <a:spcBef>
                <a:spcPts val="0"/>
              </a:spcBef>
              <a:spcAft>
                <a:spcPts val="0"/>
              </a:spcAft>
              <a:buSzPts val="1800"/>
              <a:buAutoNum type="arabicPeriod"/>
            </a:pPr>
            <a:r>
              <a:rPr lang="en-US" sz="1800"/>
              <a:t>Customer Care</a:t>
            </a:r>
            <a:endParaRPr sz="1800"/>
          </a:p>
          <a:p>
            <a:pPr indent="-342900" lvl="0" marL="457200" rtl="0" algn="l">
              <a:lnSpc>
                <a:spcPct val="100000"/>
              </a:lnSpc>
              <a:spcBef>
                <a:spcPts val="0"/>
              </a:spcBef>
              <a:spcAft>
                <a:spcPts val="0"/>
              </a:spcAft>
              <a:buSzPts val="1800"/>
              <a:buAutoNum type="arabicPeriod"/>
            </a:pPr>
            <a:r>
              <a:rPr lang="en-US" sz="1800"/>
              <a:t>Agent Network</a:t>
            </a:r>
            <a:endParaRPr sz="1800"/>
          </a:p>
        </p:txBody>
      </p:sp>
      <p:sp>
        <p:nvSpPr>
          <p:cNvPr id="228" name="Google Shape;228;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8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37" name="Google Shape;837;p8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Sales App (myKOKO) - User Acquisitions</a:t>
            </a:r>
            <a:endParaRPr/>
          </a:p>
        </p:txBody>
      </p:sp>
      <p:sp>
        <p:nvSpPr>
          <p:cNvPr id="838" name="Google Shape;838;p8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839" name="Google Shape;839;p88"/>
          <p:cNvPicPr preferRelativeResize="0"/>
          <p:nvPr/>
        </p:nvPicPr>
        <p:blipFill rotWithShape="1">
          <a:blip r:embed="rId4">
            <a:alphaModFix/>
          </a:blip>
          <a:srcRect b="298" l="0" r="0" t="308"/>
          <a:stretch/>
        </p:blipFill>
        <p:spPr>
          <a:xfrm>
            <a:off x="867300" y="1101025"/>
            <a:ext cx="10457378" cy="51727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8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45" name="Google Shape;845;p89"/>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Sales App (myKOKO) - Daily Active Users</a:t>
            </a:r>
            <a:endParaRPr/>
          </a:p>
        </p:txBody>
      </p:sp>
      <p:sp>
        <p:nvSpPr>
          <p:cNvPr id="846" name="Google Shape;846;p8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847" name="Google Shape;847;p89"/>
          <p:cNvPicPr preferRelativeResize="0"/>
          <p:nvPr/>
        </p:nvPicPr>
        <p:blipFill rotWithShape="1">
          <a:blip r:embed="rId4">
            <a:alphaModFix/>
          </a:blip>
          <a:srcRect b="308" l="0" r="0" t="308"/>
          <a:stretch/>
        </p:blipFill>
        <p:spPr>
          <a:xfrm>
            <a:off x="941575" y="1118200"/>
            <a:ext cx="10308851" cy="5103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9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53" name="Google Shape;853;p90"/>
          <p:cNvSpPr txBox="1"/>
          <p:nvPr>
            <p:ph type="title"/>
          </p:nvPr>
        </p:nvSpPr>
        <p:spPr>
          <a:xfrm>
            <a:off x="1200150" y="91450"/>
            <a:ext cx="107601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Sales App (myKOKO) - Install Base(</a:t>
            </a:r>
            <a:r>
              <a:rPr lang="en-US"/>
              <a:t>All Devices</a:t>
            </a:r>
            <a:r>
              <a:rPr lang="en-US"/>
              <a:t>)</a:t>
            </a:r>
            <a:endParaRPr/>
          </a:p>
        </p:txBody>
      </p:sp>
      <p:sp>
        <p:nvSpPr>
          <p:cNvPr id="854" name="Google Shape;854;p9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855" name="Google Shape;855;p90"/>
          <p:cNvPicPr preferRelativeResize="0"/>
          <p:nvPr/>
        </p:nvPicPr>
        <p:blipFill rotWithShape="1">
          <a:blip r:embed="rId4">
            <a:alphaModFix/>
          </a:blip>
          <a:srcRect b="268" l="0" r="0" t="268"/>
          <a:stretch/>
        </p:blipFill>
        <p:spPr>
          <a:xfrm>
            <a:off x="941575" y="1118200"/>
            <a:ext cx="10308847" cy="51032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9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861" name="Google Shape;861;p91"/>
          <p:cNvSpPr txBox="1"/>
          <p:nvPr>
            <p:ph type="title"/>
          </p:nvPr>
        </p:nvSpPr>
        <p:spPr>
          <a:xfrm>
            <a:off x="1200150" y="91450"/>
            <a:ext cx="107514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KOKO Sales App (myKOKO) - </a:t>
            </a:r>
            <a:r>
              <a:rPr lang="en-US"/>
              <a:t>Install Base(Unique Users)</a:t>
            </a:r>
            <a:endParaRPr/>
          </a:p>
        </p:txBody>
      </p:sp>
      <p:sp>
        <p:nvSpPr>
          <p:cNvPr id="862" name="Google Shape;862;p9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863" name="Google Shape;863;p91"/>
          <p:cNvPicPr preferRelativeResize="0"/>
          <p:nvPr/>
        </p:nvPicPr>
        <p:blipFill rotWithShape="1">
          <a:blip r:embed="rId4">
            <a:alphaModFix/>
          </a:blip>
          <a:srcRect b="109" l="0" r="0" t="119"/>
          <a:stretch/>
        </p:blipFill>
        <p:spPr>
          <a:xfrm>
            <a:off x="941575" y="1118200"/>
            <a:ext cx="10308848" cy="51032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2"/>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u="sng">
                <a:solidFill>
                  <a:schemeClr val="hlink"/>
                </a:solidFill>
                <a:hlinkClick r:id="rId3"/>
              </a:rPr>
              <a:t>k.nyawallow@kokonetworks.com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4" name="Google Shape;234;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a:t>
            </a:r>
            <a:r>
              <a:rPr lang="en-US"/>
              <a:t>Production)</a:t>
            </a:r>
            <a:endParaRPr/>
          </a:p>
        </p:txBody>
      </p:sp>
      <p:sp>
        <p:nvSpPr>
          <p:cNvPr id="235" name="Google Shape;235;p2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KOKO Production Ops is tasked with the production of network hardware. These include:</a:t>
            </a:r>
            <a:endParaRPr sz="1600"/>
          </a:p>
          <a:p>
            <a:pPr indent="-330200" lvl="0" marL="457200" rtl="0" algn="l">
              <a:lnSpc>
                <a:spcPct val="100000"/>
              </a:lnSpc>
              <a:spcBef>
                <a:spcPts val="0"/>
              </a:spcBef>
              <a:spcAft>
                <a:spcPts val="0"/>
              </a:spcAft>
              <a:buSzPts val="1600"/>
              <a:buAutoNum type="arabicPeriod"/>
            </a:pPr>
            <a:r>
              <a:rPr lang="en-US" sz="1600"/>
              <a:t>Smart Depot System (SDS)</a:t>
            </a:r>
            <a:endParaRPr sz="1600"/>
          </a:p>
          <a:p>
            <a:pPr indent="-330200" lvl="0" marL="457200" rtl="0" algn="l">
              <a:lnSpc>
                <a:spcPct val="100000"/>
              </a:lnSpc>
              <a:spcBef>
                <a:spcPts val="0"/>
              </a:spcBef>
              <a:spcAft>
                <a:spcPts val="0"/>
              </a:spcAft>
              <a:buSzPts val="1600"/>
              <a:buAutoNum type="arabicPeriod"/>
            </a:pPr>
            <a:r>
              <a:rPr lang="en-US" sz="1600"/>
              <a:t>Smart Tanker System (STS)</a:t>
            </a:r>
            <a:endParaRPr sz="1600"/>
          </a:p>
          <a:p>
            <a:pPr indent="-330200" lvl="0" marL="457200" rtl="0" algn="l">
              <a:lnSpc>
                <a:spcPct val="100000"/>
              </a:lnSpc>
              <a:spcBef>
                <a:spcPts val="0"/>
              </a:spcBef>
              <a:spcAft>
                <a:spcPts val="0"/>
              </a:spcAft>
              <a:buSzPts val="1600"/>
              <a:buAutoNum type="arabicPeriod"/>
            </a:pPr>
            <a:r>
              <a:rPr lang="en-US" sz="1600"/>
              <a:t>KOKOpoints (KPs)</a:t>
            </a:r>
            <a:endParaRPr sz="1600"/>
          </a:p>
          <a:p>
            <a:pPr indent="-330200" lvl="0" marL="457200" rtl="0" algn="l">
              <a:lnSpc>
                <a:spcPct val="100000"/>
              </a:lnSpc>
              <a:spcBef>
                <a:spcPts val="0"/>
              </a:spcBef>
              <a:spcAft>
                <a:spcPts val="0"/>
              </a:spcAft>
              <a:buSzPts val="1600"/>
              <a:buAutoNum type="arabicPeriod"/>
            </a:pPr>
            <a:r>
              <a:rPr lang="en-US" sz="1600"/>
              <a:t>KOKO Cookers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They also conduct Quality Control (QC) and Quality Assurance (QA).</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They don’t require mobile applications and are situated in India. </a:t>
            </a:r>
            <a:endParaRPr sz="1600"/>
          </a:p>
          <a:p>
            <a:pPr indent="0" lvl="0" marL="0" rtl="0" algn="l">
              <a:lnSpc>
                <a:spcPct val="100000"/>
              </a:lnSpc>
              <a:spcBef>
                <a:spcPts val="0"/>
              </a:spcBef>
              <a:spcAft>
                <a:spcPts val="0"/>
              </a:spcAft>
              <a:buNone/>
            </a:pPr>
            <a:r>
              <a:t/>
            </a:r>
            <a:endParaRPr b="1" sz="1600"/>
          </a:p>
          <a:p>
            <a:pPr indent="0" lvl="0" marL="0" rtl="0" algn="l">
              <a:lnSpc>
                <a:spcPct val="100000"/>
              </a:lnSpc>
              <a:spcBef>
                <a:spcPts val="0"/>
              </a:spcBef>
              <a:spcAft>
                <a:spcPts val="0"/>
              </a:spcAft>
              <a:buNone/>
            </a:pPr>
            <a:r>
              <a:rPr b="1" lang="en-US" sz="1600"/>
              <a:t>This not in scope for this project.</a:t>
            </a:r>
            <a:endParaRPr b="1" sz="1600"/>
          </a:p>
        </p:txBody>
      </p:sp>
      <p:sp>
        <p:nvSpPr>
          <p:cNvPr id="236" name="Google Shape;23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42" name="Google Shape;242;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Network Operations (Deployment)</a:t>
            </a:r>
            <a:endParaRPr/>
          </a:p>
        </p:txBody>
      </p:sp>
      <p:sp>
        <p:nvSpPr>
          <p:cNvPr id="243" name="Google Shape;243;p27"/>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1600"/>
              <a:t>RESPONSIBILITIES: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The Deployment Ops team is responsible for the following functions:</a:t>
            </a:r>
            <a:endParaRPr sz="1600"/>
          </a:p>
          <a:p>
            <a:pPr indent="0" lvl="0" marL="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AutoNum type="arabicPeriod"/>
            </a:pPr>
            <a:r>
              <a:rPr lang="en-US" sz="1600"/>
              <a:t>Agent Shop inspections</a:t>
            </a:r>
            <a:endParaRPr sz="1600"/>
          </a:p>
          <a:p>
            <a:pPr indent="-330200" lvl="0" marL="457200" rtl="0" algn="l">
              <a:lnSpc>
                <a:spcPct val="100000"/>
              </a:lnSpc>
              <a:spcBef>
                <a:spcPts val="0"/>
              </a:spcBef>
              <a:spcAft>
                <a:spcPts val="0"/>
              </a:spcAft>
              <a:buSzPts val="1600"/>
              <a:buAutoNum type="arabicPeriod"/>
            </a:pPr>
            <a:r>
              <a:rPr lang="en-US" sz="1600"/>
              <a:t>Civil Works to prepare for KP installation</a:t>
            </a:r>
            <a:endParaRPr sz="1600"/>
          </a:p>
          <a:p>
            <a:pPr indent="-330200" lvl="0" marL="457200" rtl="0" algn="l">
              <a:lnSpc>
                <a:spcPct val="100000"/>
              </a:lnSpc>
              <a:spcBef>
                <a:spcPts val="0"/>
              </a:spcBef>
              <a:spcAft>
                <a:spcPts val="0"/>
              </a:spcAft>
              <a:buSzPts val="1600"/>
              <a:buAutoNum type="arabicPeriod"/>
            </a:pPr>
            <a:r>
              <a:rPr lang="en-US" sz="1600"/>
              <a:t>Installing KPs in Agent shops</a:t>
            </a:r>
            <a:endParaRPr sz="1600"/>
          </a:p>
          <a:p>
            <a:pPr indent="-330200" lvl="0" marL="457200" rtl="0" algn="l">
              <a:lnSpc>
                <a:spcPct val="100000"/>
              </a:lnSpc>
              <a:spcBef>
                <a:spcPts val="0"/>
              </a:spcBef>
              <a:spcAft>
                <a:spcPts val="0"/>
              </a:spcAft>
              <a:buSzPts val="1600"/>
              <a:buAutoNum type="arabicPeriod"/>
            </a:pPr>
            <a:r>
              <a:rPr lang="en-US" sz="1600"/>
              <a:t>Setting up Smart Tanker Systems (STS) in KOKO tankers</a:t>
            </a:r>
            <a:endParaRPr sz="1600"/>
          </a:p>
          <a:p>
            <a:pPr indent="-330200" lvl="0" marL="457200" rtl="0" algn="l">
              <a:lnSpc>
                <a:spcPct val="100000"/>
              </a:lnSpc>
              <a:spcBef>
                <a:spcPts val="0"/>
              </a:spcBef>
              <a:spcAft>
                <a:spcPts val="0"/>
              </a:spcAft>
              <a:buSzPts val="1600"/>
              <a:buAutoNum type="arabicPeriod"/>
            </a:pPr>
            <a:r>
              <a:rPr lang="en-US" sz="1600"/>
              <a:t>Setting up Smart Depot Systems (SDS) in Vivo Energy fuel depots</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b="1" lang="en-US" sz="1600"/>
              <a:t>STS and SDS installation are out of scope as they don’t require any supplementary tools.</a:t>
            </a:r>
            <a:endParaRPr b="1"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US" sz="1600"/>
              <a:t>Agent Shop inspections, Civil Works and KP installation are in scope.</a:t>
            </a:r>
            <a:endParaRPr sz="1600"/>
          </a:p>
        </p:txBody>
      </p:sp>
      <p:sp>
        <p:nvSpPr>
          <p:cNvPr id="244" name="Google Shape;244;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